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57" r:id="rId3"/>
    <p:sldId id="258" r:id="rId4"/>
    <p:sldId id="259" r:id="rId5"/>
    <p:sldId id="260" r:id="rId6"/>
    <p:sldId id="262" r:id="rId7"/>
    <p:sldId id="261" r:id="rId8"/>
    <p:sldId id="263"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477"/>
    <p:restoredTop sz="94663"/>
  </p:normalViewPr>
  <p:slideViewPr>
    <p:cSldViewPr snapToGrid="0" snapToObjects="1">
      <p:cViewPr varScale="1">
        <p:scale>
          <a:sx n="117" d="100"/>
          <a:sy n="117" d="100"/>
        </p:scale>
        <p:origin x="1256" y="1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CA"/>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a:t>Click to edit Master subtitle style</a:t>
            </a:r>
            <a:endParaRPr lang="en-US" dirty="0"/>
          </a:p>
        </p:txBody>
      </p:sp>
      <p:sp>
        <p:nvSpPr>
          <p:cNvPr id="4" name="Date Placeholder 3"/>
          <p:cNvSpPr>
            <a:spLocks noGrp="1"/>
          </p:cNvSpPr>
          <p:nvPr>
            <p:ph type="dt" sz="half" idx="10"/>
          </p:nvPr>
        </p:nvSpPr>
        <p:spPr/>
        <p:txBody>
          <a:bodyPr/>
          <a:lstStyle/>
          <a:p>
            <a:fld id="{FED8F8BC-D64E-4245-8365-22481D7F7560}" type="datetimeFigureOut">
              <a:rPr lang="en-US" smtClean="0"/>
              <a:t>5/22/20</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A28F8614-7297-D845-B195-7569298B856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p:cNvSpPr>
            <a:spLocks noGrp="1"/>
          </p:cNvSpPr>
          <p:nvPr>
            <p:ph type="dt" sz="half" idx="10"/>
          </p:nvPr>
        </p:nvSpPr>
        <p:spPr/>
        <p:txBody>
          <a:bodyPr/>
          <a:lstStyle/>
          <a:p>
            <a:fld id="{FED8F8BC-D64E-4245-8365-22481D7F7560}" type="datetimeFigureOut">
              <a:rPr lang="en-US" smtClean="0"/>
              <a:t>5/22/20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8F8614-7297-D845-B195-7569298B856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CA"/>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p:cNvSpPr>
            <a:spLocks noGrp="1"/>
          </p:cNvSpPr>
          <p:nvPr>
            <p:ph type="dt" sz="half" idx="10"/>
          </p:nvPr>
        </p:nvSpPr>
        <p:spPr/>
        <p:txBody>
          <a:bodyPr/>
          <a:lstStyle/>
          <a:p>
            <a:fld id="{FED8F8BC-D64E-4245-8365-22481D7F7560}" type="datetimeFigureOut">
              <a:rPr lang="en-US" smtClean="0"/>
              <a:t>5/22/20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8F8614-7297-D845-B195-7569298B856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Content Placeholder 2"/>
          <p:cNvSpPr>
            <a:spLocks noGrp="1"/>
          </p:cNvSpPr>
          <p:nvPr>
            <p:ph idx="1"/>
          </p:nvPr>
        </p:nvSpPr>
        <p:spPr/>
        <p:txBody>
          <a:body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dirty="0"/>
          </a:p>
        </p:txBody>
      </p:sp>
      <p:sp>
        <p:nvSpPr>
          <p:cNvPr id="4" name="Date Placeholder 3"/>
          <p:cNvSpPr>
            <a:spLocks noGrp="1"/>
          </p:cNvSpPr>
          <p:nvPr>
            <p:ph type="dt" sz="half" idx="10"/>
          </p:nvPr>
        </p:nvSpPr>
        <p:spPr/>
        <p:txBody>
          <a:bodyPr/>
          <a:lstStyle/>
          <a:p>
            <a:fld id="{FED8F8BC-D64E-4245-8365-22481D7F7560}" type="datetimeFigureOut">
              <a:rPr lang="en-US" smtClean="0"/>
              <a:t>5/22/20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8F8614-7297-D845-B195-7569298B856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CA"/>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a:t>Click to edit Master text styles</a:t>
            </a:r>
          </a:p>
        </p:txBody>
      </p:sp>
      <p:sp>
        <p:nvSpPr>
          <p:cNvPr id="7" name="Date Placeholder 6"/>
          <p:cNvSpPr>
            <a:spLocks noGrp="1"/>
          </p:cNvSpPr>
          <p:nvPr>
            <p:ph type="dt" sz="half" idx="10"/>
          </p:nvPr>
        </p:nvSpPr>
        <p:spPr/>
        <p:txBody>
          <a:bodyPr/>
          <a:lstStyle/>
          <a:p>
            <a:fld id="{FED8F8BC-D64E-4245-8365-22481D7F7560}" type="datetimeFigureOut">
              <a:rPr lang="en-US" smtClean="0"/>
              <a:t>5/22/20</a:t>
            </a:fld>
            <a:endParaRPr lang="en-US"/>
          </a:p>
        </p:txBody>
      </p:sp>
      <p:sp>
        <p:nvSpPr>
          <p:cNvPr id="8" name="Slide Number Placeholder 7"/>
          <p:cNvSpPr>
            <a:spLocks noGrp="1"/>
          </p:cNvSpPr>
          <p:nvPr>
            <p:ph type="sldNum" sz="quarter" idx="11"/>
          </p:nvPr>
        </p:nvSpPr>
        <p:spPr/>
        <p:txBody>
          <a:bodyPr/>
          <a:lstStyle/>
          <a:p>
            <a:fld id="{A28F8614-7297-D845-B195-7569298B8560}"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dirty="0"/>
          </a:p>
        </p:txBody>
      </p:sp>
      <p:sp>
        <p:nvSpPr>
          <p:cNvPr id="5" name="Date Placeholder 4"/>
          <p:cNvSpPr>
            <a:spLocks noGrp="1"/>
          </p:cNvSpPr>
          <p:nvPr>
            <p:ph type="dt" sz="half" idx="10"/>
          </p:nvPr>
        </p:nvSpPr>
        <p:spPr/>
        <p:txBody>
          <a:bodyPr/>
          <a:lstStyle/>
          <a:p>
            <a:fld id="{FED8F8BC-D64E-4245-8365-22481D7F7560}" type="datetimeFigureOut">
              <a:rPr lang="en-US" smtClean="0"/>
              <a:t>5/22/20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8F8614-7297-D845-B195-7569298B856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CA"/>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dirty="0"/>
          </a:p>
        </p:txBody>
      </p:sp>
      <p:sp>
        <p:nvSpPr>
          <p:cNvPr id="7" name="Date Placeholder 6"/>
          <p:cNvSpPr>
            <a:spLocks noGrp="1"/>
          </p:cNvSpPr>
          <p:nvPr>
            <p:ph type="dt" sz="half" idx="10"/>
          </p:nvPr>
        </p:nvSpPr>
        <p:spPr/>
        <p:txBody>
          <a:bodyPr/>
          <a:lstStyle/>
          <a:p>
            <a:fld id="{FED8F8BC-D64E-4245-8365-22481D7F7560}" type="datetimeFigureOut">
              <a:rPr lang="en-US" smtClean="0"/>
              <a:t>5/22/20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8F8614-7297-D845-B195-7569298B856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Date Placeholder 2"/>
          <p:cNvSpPr>
            <a:spLocks noGrp="1"/>
          </p:cNvSpPr>
          <p:nvPr>
            <p:ph type="dt" sz="half" idx="10"/>
          </p:nvPr>
        </p:nvSpPr>
        <p:spPr/>
        <p:txBody>
          <a:bodyPr/>
          <a:lstStyle/>
          <a:p>
            <a:fld id="{FED8F8BC-D64E-4245-8365-22481D7F7560}" type="datetimeFigureOut">
              <a:rPr lang="en-US" smtClean="0"/>
              <a:t>5/22/20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8F8614-7297-D845-B195-7569298B856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D8F8BC-D64E-4245-8365-22481D7F7560}" type="datetimeFigureOut">
              <a:rPr lang="en-US" smtClean="0"/>
              <a:t>5/22/20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8F8614-7297-D845-B195-7569298B856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
        <p:nvSpPr>
          <p:cNvPr id="5" name="Date Placeholder 4"/>
          <p:cNvSpPr>
            <a:spLocks noGrp="1"/>
          </p:cNvSpPr>
          <p:nvPr>
            <p:ph type="dt" sz="half" idx="10"/>
          </p:nvPr>
        </p:nvSpPr>
        <p:spPr/>
        <p:txBody>
          <a:bodyPr/>
          <a:lstStyle/>
          <a:p>
            <a:fld id="{FED8F8BC-D64E-4245-8365-22481D7F7560}" type="datetimeFigureOut">
              <a:rPr lang="en-US" smtClean="0"/>
              <a:t>5/22/20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8F8614-7297-D845-B195-7569298B8560}" type="slidenum">
              <a:rPr lang="en-US" smtClean="0"/>
              <a:t>‹#›</a:t>
            </a:fld>
            <a:endParaRPr lang="en-US"/>
          </a:p>
        </p:txBody>
      </p:sp>
      <p:sp>
        <p:nvSpPr>
          <p:cNvPr id="8" name="Title 7"/>
          <p:cNvSpPr>
            <a:spLocks noGrp="1"/>
          </p:cNvSpPr>
          <p:nvPr>
            <p:ph type="title"/>
          </p:nvPr>
        </p:nvSpPr>
        <p:spPr/>
        <p:txBody>
          <a:bodyPr/>
          <a:lstStyle/>
          <a:p>
            <a:r>
              <a:rPr lang="en-CA"/>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a:t>Drag picture to placeholder or click icon to add</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
        <p:nvSpPr>
          <p:cNvPr id="5" name="Date Placeholder 4"/>
          <p:cNvSpPr>
            <a:spLocks noGrp="1"/>
          </p:cNvSpPr>
          <p:nvPr>
            <p:ph type="dt" sz="half" idx="10"/>
          </p:nvPr>
        </p:nvSpPr>
        <p:spPr/>
        <p:txBody>
          <a:bodyPr/>
          <a:lstStyle/>
          <a:p>
            <a:fld id="{FED8F8BC-D64E-4245-8365-22481D7F7560}" type="datetimeFigureOut">
              <a:rPr lang="en-US" smtClean="0"/>
              <a:t>5/22/20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A28F8614-7297-D845-B195-7569298B8560}" type="slidenum">
              <a:rPr lang="en-US" smtClean="0"/>
              <a:t>‹#›</a:t>
            </a:fld>
            <a:endParaRPr lang="en-US"/>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CA"/>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CA"/>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FED8F8BC-D64E-4245-8365-22481D7F7560}" type="datetimeFigureOut">
              <a:rPr lang="en-US" smtClean="0"/>
              <a:t>5/22/20</a:t>
            </a:fld>
            <a:endParaRPr lang="en-US"/>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A28F8614-7297-D845-B195-7569298B8560}" type="slidenum">
              <a:rPr lang="en-US" smtClean="0"/>
              <a:t>‹#›</a:t>
            </a:fld>
            <a:endParaRPr lang="en-US"/>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2438" y="1702846"/>
            <a:ext cx="8055820" cy="3228384"/>
          </a:xfrm>
        </p:spPr>
        <p:style>
          <a:lnRef idx="2">
            <a:schemeClr val="dk1"/>
          </a:lnRef>
          <a:fillRef idx="1">
            <a:schemeClr val="lt1"/>
          </a:fillRef>
          <a:effectRef idx="0">
            <a:schemeClr val="dk1"/>
          </a:effectRef>
          <a:fontRef idx="minor">
            <a:schemeClr val="dk1"/>
          </a:fontRef>
        </p:style>
        <p:txBody>
          <a:bodyPr>
            <a:noAutofit/>
          </a:bodyPr>
          <a:lstStyle/>
          <a:p>
            <a:r>
              <a:rPr lang="en-US" sz="4000" dirty="0"/>
              <a:t>Showcase:</a:t>
            </a:r>
            <a:r>
              <a:rPr lang="en-US" sz="6600" dirty="0"/>
              <a:t> </a:t>
            </a:r>
            <a:br>
              <a:rPr lang="en-US" sz="6600" dirty="0"/>
            </a:br>
            <a:r>
              <a:rPr lang="en-US" sz="4000" dirty="0"/>
              <a:t>Galiano &amp; </a:t>
            </a:r>
            <a:r>
              <a:rPr lang="en-US" sz="4000" dirty="0" err="1"/>
              <a:t>Penelakut</a:t>
            </a:r>
            <a:r>
              <a:rPr lang="en-US" sz="4000" dirty="0"/>
              <a:t> Islands,</a:t>
            </a:r>
            <a:br>
              <a:rPr lang="en-US" sz="4000" dirty="0"/>
            </a:br>
            <a:r>
              <a:rPr lang="en-US" sz="4000" dirty="0"/>
              <a:t>Their current &amp; historic</a:t>
            </a:r>
            <a:br>
              <a:rPr lang="en-US" sz="4000" dirty="0"/>
            </a:br>
            <a:r>
              <a:rPr lang="en-US" sz="4000" dirty="0"/>
              <a:t>Vulnerability</a:t>
            </a:r>
          </a:p>
        </p:txBody>
      </p:sp>
      <p:sp>
        <p:nvSpPr>
          <p:cNvPr id="3" name="Subtitle 2"/>
          <p:cNvSpPr>
            <a:spLocks noGrp="1"/>
          </p:cNvSpPr>
          <p:nvPr>
            <p:ph type="subTitle" idx="1"/>
          </p:nvPr>
        </p:nvSpPr>
        <p:spPr>
          <a:xfrm>
            <a:off x="582437" y="5304022"/>
            <a:ext cx="8055819" cy="914400"/>
          </a:xfrm>
        </p:spPr>
        <p:txBody>
          <a:bodyPr>
            <a:normAutofit/>
          </a:bodyPr>
          <a:lstStyle/>
          <a:p>
            <a:r>
              <a:rPr lang="en-US" dirty="0" err="1"/>
              <a:t>Penelakut</a:t>
            </a:r>
            <a:r>
              <a:rPr lang="en-US" dirty="0"/>
              <a:t> Island used to be known as </a:t>
            </a:r>
            <a:r>
              <a:rPr lang="en-US" dirty="0" err="1"/>
              <a:t>Kuper</a:t>
            </a:r>
            <a:r>
              <a:rPr lang="en-US" dirty="0"/>
              <a:t> Island</a:t>
            </a:r>
          </a:p>
        </p:txBody>
      </p:sp>
      <p:sp>
        <p:nvSpPr>
          <p:cNvPr id="4" name="TextBox 3">
            <a:extLst>
              <a:ext uri="{FF2B5EF4-FFF2-40B4-BE49-F238E27FC236}">
                <a16:creationId xmlns:a16="http://schemas.microsoft.com/office/drawing/2014/main" id="{A753B890-726E-EB43-85C7-FECEF02B370A}"/>
              </a:ext>
            </a:extLst>
          </p:cNvPr>
          <p:cNvSpPr txBox="1"/>
          <p:nvPr/>
        </p:nvSpPr>
        <p:spPr>
          <a:xfrm>
            <a:off x="582438" y="466860"/>
            <a:ext cx="8055820" cy="1107996"/>
          </a:xfrm>
          <a:prstGeom prst="rect">
            <a:avLst/>
          </a:prstGeom>
          <a:noFill/>
        </p:spPr>
        <p:txBody>
          <a:bodyPr wrap="square" rtlCol="0">
            <a:spAutoFit/>
          </a:bodyPr>
          <a:lstStyle/>
          <a:p>
            <a:r>
              <a:rPr lang="en-US" sz="2400" b="1" dirty="0" err="1"/>
              <a:t>Ms</a:t>
            </a:r>
            <a:r>
              <a:rPr lang="en-US" sz="2400" b="1" dirty="0"/>
              <a:t> BT’s Literary Studies 11</a:t>
            </a:r>
          </a:p>
          <a:p>
            <a:r>
              <a:rPr lang="en-US" sz="2400" b="1" dirty="0"/>
              <a:t>Culture and Identity Lesson: BC’s Gulf Islands</a:t>
            </a:r>
          </a:p>
          <a:p>
            <a:endParaRPr lang="en-US" dirty="0"/>
          </a:p>
        </p:txBody>
      </p:sp>
    </p:spTree>
    <p:extLst>
      <p:ext uri="{BB962C8B-B14F-4D97-AF65-F5344CB8AC3E}">
        <p14:creationId xmlns:p14="http://schemas.microsoft.com/office/powerpoint/2010/main" val="15006534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8225" y="152718"/>
            <a:ext cx="8241792" cy="1115250"/>
          </a:xfrm>
        </p:spPr>
        <p:txBody>
          <a:bodyPr>
            <a:normAutofit fontScale="90000"/>
          </a:bodyPr>
          <a:lstStyle/>
          <a:p>
            <a:r>
              <a:rPr lang="en-US" dirty="0"/>
              <a:t>The Geography of Galiano and </a:t>
            </a:r>
            <a:r>
              <a:rPr lang="en-US" dirty="0" err="1"/>
              <a:t>Penelakut</a:t>
            </a:r>
            <a:r>
              <a:rPr lang="en-US" dirty="0"/>
              <a:t> Island</a:t>
            </a:r>
            <a:endParaRPr lang="en-US" u="sng" dirty="0"/>
          </a:p>
        </p:txBody>
      </p:sp>
      <p:sp>
        <p:nvSpPr>
          <p:cNvPr id="5" name="Content Placeholder 4"/>
          <p:cNvSpPr>
            <a:spLocks noGrp="1"/>
          </p:cNvSpPr>
          <p:nvPr>
            <p:ph idx="1"/>
          </p:nvPr>
        </p:nvSpPr>
        <p:spPr>
          <a:xfrm>
            <a:off x="160480" y="1417638"/>
            <a:ext cx="1985820" cy="4757268"/>
          </a:xfrm>
        </p:spPr>
        <p:txBody>
          <a:bodyPr>
            <a:normAutofit/>
          </a:bodyPr>
          <a:lstStyle/>
          <a:p>
            <a:r>
              <a:rPr lang="en-US" sz="1800" dirty="0"/>
              <a:t>Galiano and </a:t>
            </a:r>
            <a:r>
              <a:rPr lang="en-US" sz="1800" dirty="0" err="1"/>
              <a:t>Penelakut</a:t>
            </a:r>
            <a:r>
              <a:rPr lang="en-US" sz="1800" dirty="0"/>
              <a:t> (</a:t>
            </a:r>
            <a:r>
              <a:rPr lang="en-US" sz="1800" dirty="0" err="1"/>
              <a:t>Kuper</a:t>
            </a:r>
            <a:r>
              <a:rPr lang="en-US" sz="1800" dirty="0"/>
              <a:t>) islands are close in proximity and share a sensitive history.</a:t>
            </a:r>
          </a:p>
          <a:p>
            <a:r>
              <a:rPr lang="en-US" sz="1800" dirty="0" err="1"/>
              <a:t>Penelakut</a:t>
            </a:r>
            <a:r>
              <a:rPr lang="en-US" sz="1800" dirty="0"/>
              <a:t> Peoples lived  on </a:t>
            </a:r>
            <a:r>
              <a:rPr lang="en-US" sz="1800" dirty="0" err="1"/>
              <a:t>Penelakut</a:t>
            </a:r>
            <a:r>
              <a:rPr lang="en-US" sz="1800" dirty="0"/>
              <a:t> (</a:t>
            </a:r>
            <a:r>
              <a:rPr lang="en-US" sz="1800" dirty="0" err="1"/>
              <a:t>Kuper</a:t>
            </a:r>
            <a:r>
              <a:rPr lang="en-US" sz="1800" dirty="0"/>
              <a:t>) Island as well as northwest Galiano Island</a:t>
            </a:r>
          </a:p>
        </p:txBody>
      </p:sp>
      <p:pic>
        <p:nvPicPr>
          <p:cNvPr id="6" name="Picture 5" descr="gulf-islands.gi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79520" y="1417638"/>
            <a:ext cx="5989780" cy="4757268"/>
          </a:xfrm>
          <a:prstGeom prst="rect">
            <a:avLst/>
          </a:prstGeom>
        </p:spPr>
      </p:pic>
    </p:spTree>
    <p:extLst>
      <p:ext uri="{BB962C8B-B14F-4D97-AF65-F5344CB8AC3E}">
        <p14:creationId xmlns:p14="http://schemas.microsoft.com/office/powerpoint/2010/main" val="15042248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0841"/>
            <a:ext cx="8229600" cy="1143000"/>
          </a:xfrm>
        </p:spPr>
        <p:txBody>
          <a:bodyPr/>
          <a:lstStyle/>
          <a:p>
            <a:r>
              <a:rPr lang="en-US" u="sng" dirty="0"/>
              <a:t>1863 </a:t>
            </a:r>
            <a:r>
              <a:rPr lang="en-US" u="sng" dirty="0" err="1"/>
              <a:t>Galiano</a:t>
            </a:r>
            <a:r>
              <a:rPr lang="en-US" u="sng" dirty="0"/>
              <a:t> and </a:t>
            </a:r>
            <a:r>
              <a:rPr lang="en-US" u="sng" dirty="0" err="1"/>
              <a:t>Penelakut</a:t>
            </a:r>
            <a:endParaRPr lang="en-US" u="sng" dirty="0"/>
          </a:p>
        </p:txBody>
      </p:sp>
      <p:sp>
        <p:nvSpPr>
          <p:cNvPr id="3" name="Content Placeholder 2"/>
          <p:cNvSpPr>
            <a:spLocks noGrp="1"/>
          </p:cNvSpPr>
          <p:nvPr>
            <p:ph idx="1"/>
          </p:nvPr>
        </p:nvSpPr>
        <p:spPr>
          <a:xfrm>
            <a:off x="267425" y="1568136"/>
            <a:ext cx="8257973" cy="2170324"/>
          </a:xfrm>
        </p:spPr>
        <p:txBody>
          <a:bodyPr>
            <a:normAutofit/>
          </a:bodyPr>
          <a:lstStyle/>
          <a:p>
            <a:r>
              <a:rPr lang="en-US" dirty="0"/>
              <a:t>•Henry </a:t>
            </a:r>
            <a:r>
              <a:rPr lang="en-US" dirty="0" err="1"/>
              <a:t>Georgeson</a:t>
            </a:r>
            <a:r>
              <a:rPr lang="en-US" dirty="0"/>
              <a:t> moved to </a:t>
            </a:r>
            <a:r>
              <a:rPr lang="en-US" dirty="0" err="1"/>
              <a:t>Mayne</a:t>
            </a:r>
            <a:r>
              <a:rPr lang="en-US" dirty="0"/>
              <a:t> and manned the first lighthouse.</a:t>
            </a:r>
          </a:p>
          <a:p>
            <a:r>
              <a:rPr lang="en-US" dirty="0"/>
              <a:t>•Most settlers built on the south end of </a:t>
            </a:r>
            <a:r>
              <a:rPr lang="en-US" dirty="0" err="1"/>
              <a:t>Galiano</a:t>
            </a:r>
            <a:r>
              <a:rPr lang="en-US" dirty="0"/>
              <a:t> island.</a:t>
            </a:r>
          </a:p>
          <a:p>
            <a:r>
              <a:rPr lang="en-US" dirty="0"/>
              <a:t>•Settlers would row across Active Pass to </a:t>
            </a:r>
            <a:r>
              <a:rPr lang="en-US" dirty="0" err="1"/>
              <a:t>Mayne</a:t>
            </a:r>
            <a:r>
              <a:rPr lang="en-US" dirty="0"/>
              <a:t> for mail, church services, and social drinking.</a:t>
            </a:r>
          </a:p>
          <a:p>
            <a:endParaRPr lang="en-US" dirty="0"/>
          </a:p>
        </p:txBody>
      </p:sp>
      <p:pic>
        <p:nvPicPr>
          <p:cNvPr id="4" name="Picture 3" descr="Unknown.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08802" y="3738460"/>
            <a:ext cx="4814996" cy="2572180"/>
          </a:xfrm>
          <a:prstGeom prst="rect">
            <a:avLst/>
          </a:prstGeom>
        </p:spPr>
      </p:pic>
      <p:sp>
        <p:nvSpPr>
          <p:cNvPr id="5" name="TextBox 4">
            <a:extLst>
              <a:ext uri="{FF2B5EF4-FFF2-40B4-BE49-F238E27FC236}">
                <a16:creationId xmlns:a16="http://schemas.microsoft.com/office/drawing/2014/main" id="{124094B2-33A2-AF43-9172-D5095BA90283}"/>
              </a:ext>
            </a:extLst>
          </p:cNvPr>
          <p:cNvSpPr txBox="1"/>
          <p:nvPr/>
        </p:nvSpPr>
        <p:spPr>
          <a:xfrm>
            <a:off x="457201" y="3932756"/>
            <a:ext cx="2968751" cy="2215991"/>
          </a:xfrm>
          <a:prstGeom prst="rect">
            <a:avLst/>
          </a:prstGeom>
          <a:noFill/>
        </p:spPr>
        <p:txBody>
          <a:bodyPr wrap="square" rtlCol="0">
            <a:spAutoFit/>
          </a:bodyPr>
          <a:lstStyle/>
          <a:p>
            <a:r>
              <a:rPr lang="en-US" sz="2400" dirty="0"/>
              <a:t>Today people still enjoy going to Galiano to bike, kayak, and hike the ocean side trails.</a:t>
            </a:r>
          </a:p>
          <a:p>
            <a:endParaRPr lang="en-US" dirty="0"/>
          </a:p>
        </p:txBody>
      </p:sp>
    </p:spTree>
    <p:extLst>
      <p:ext uri="{BB962C8B-B14F-4D97-AF65-F5344CB8AC3E}">
        <p14:creationId xmlns:p14="http://schemas.microsoft.com/office/powerpoint/2010/main" val="27815813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581" y="154891"/>
            <a:ext cx="8635075" cy="685936"/>
          </a:xfrm>
        </p:spPr>
        <p:txBody>
          <a:bodyPr>
            <a:normAutofit fontScale="90000"/>
          </a:bodyPr>
          <a:lstStyle/>
          <a:p>
            <a:r>
              <a:rPr lang="en-US" u="sng" dirty="0" err="1"/>
              <a:t>Galiano</a:t>
            </a:r>
            <a:r>
              <a:rPr lang="en-US" u="sng" dirty="0"/>
              <a:t> Island Museum </a:t>
            </a:r>
            <a:r>
              <a:rPr lang="mr-IN" u="sng" dirty="0"/>
              <a:t>–</a:t>
            </a:r>
            <a:r>
              <a:rPr lang="en-CA" u="sng" dirty="0"/>
              <a:t> </a:t>
            </a:r>
            <a:r>
              <a:rPr lang="en-US" u="sng" dirty="0"/>
              <a:t>History</a:t>
            </a:r>
          </a:p>
        </p:txBody>
      </p:sp>
      <p:sp>
        <p:nvSpPr>
          <p:cNvPr id="3" name="Content Placeholder 2"/>
          <p:cNvSpPr>
            <a:spLocks noGrp="1"/>
          </p:cNvSpPr>
          <p:nvPr>
            <p:ph idx="1"/>
          </p:nvPr>
        </p:nvSpPr>
        <p:spPr>
          <a:xfrm>
            <a:off x="223632" y="835975"/>
            <a:ext cx="8432801" cy="2995796"/>
          </a:xfrm>
        </p:spPr>
        <p:txBody>
          <a:bodyPr>
            <a:noAutofit/>
          </a:bodyPr>
          <a:lstStyle/>
          <a:p>
            <a:r>
              <a:rPr lang="en-US" sz="1800" dirty="0"/>
              <a:t>•There are records of the Coast Salish First People having camps at Galiano Island.</a:t>
            </a:r>
          </a:p>
          <a:p>
            <a:r>
              <a:rPr lang="en-US" sz="1800" dirty="0"/>
              <a:t>•A delicate and beautiful environmental aspect of </a:t>
            </a:r>
            <a:r>
              <a:rPr lang="en-US" sz="1800" dirty="0" err="1"/>
              <a:t>Galiano</a:t>
            </a:r>
            <a:r>
              <a:rPr lang="en-US" sz="1800" dirty="0"/>
              <a:t> is that it is the host to an extensive shell </a:t>
            </a:r>
            <a:r>
              <a:rPr lang="en-US" sz="1800" dirty="0" err="1"/>
              <a:t>middens</a:t>
            </a:r>
            <a:r>
              <a:rPr lang="en-US" sz="1800" dirty="0"/>
              <a:t> at Montague </a:t>
            </a:r>
            <a:r>
              <a:rPr lang="en-US" sz="1800" dirty="0" err="1"/>
              <a:t>Harbour</a:t>
            </a:r>
            <a:r>
              <a:rPr lang="en-US" sz="1800" dirty="0"/>
              <a:t> that is over 3,000 years old.</a:t>
            </a:r>
          </a:p>
          <a:p>
            <a:r>
              <a:rPr lang="en-US" sz="1800" dirty="0"/>
              <a:t>•The traditional territory of </a:t>
            </a:r>
            <a:r>
              <a:rPr lang="en-US" sz="1800" dirty="0" err="1"/>
              <a:t>Hul’qumi’num</a:t>
            </a:r>
            <a:r>
              <a:rPr lang="en-US" sz="1800" dirty="0"/>
              <a:t> speaking populations resides on </a:t>
            </a:r>
            <a:r>
              <a:rPr lang="en-US" sz="1800" dirty="0" err="1"/>
              <a:t>Kuper</a:t>
            </a:r>
            <a:r>
              <a:rPr lang="en-US" sz="1800" dirty="0"/>
              <a:t>/</a:t>
            </a:r>
            <a:r>
              <a:rPr lang="en-US" sz="1800" dirty="0" err="1"/>
              <a:t>Penelakut</a:t>
            </a:r>
            <a:r>
              <a:rPr lang="en-US" sz="1800" dirty="0"/>
              <a:t> Island, a short boat ride away from Galiano.</a:t>
            </a:r>
          </a:p>
          <a:p>
            <a:r>
              <a:rPr lang="en-US" sz="1800" dirty="0"/>
              <a:t>•When the European colonists arrived, the First Nations openly embraced the European colonists’ religion and technology.</a:t>
            </a:r>
          </a:p>
        </p:txBody>
      </p:sp>
      <p:pic>
        <p:nvPicPr>
          <p:cNvPr id="4" name="Picture 3" descr="Unknown-1.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03640" y="4076058"/>
            <a:ext cx="4352793" cy="2445716"/>
          </a:xfrm>
          <a:prstGeom prst="rect">
            <a:avLst/>
          </a:prstGeom>
        </p:spPr>
      </p:pic>
      <p:sp>
        <p:nvSpPr>
          <p:cNvPr id="5" name="TextBox 4">
            <a:extLst>
              <a:ext uri="{FF2B5EF4-FFF2-40B4-BE49-F238E27FC236}">
                <a16:creationId xmlns:a16="http://schemas.microsoft.com/office/drawing/2014/main" id="{37CE0790-8717-204D-914C-7F868FC1A321}"/>
              </a:ext>
            </a:extLst>
          </p:cNvPr>
          <p:cNvSpPr txBox="1"/>
          <p:nvPr/>
        </p:nvSpPr>
        <p:spPr>
          <a:xfrm>
            <a:off x="470572" y="4083996"/>
            <a:ext cx="3833068" cy="2585323"/>
          </a:xfrm>
          <a:prstGeom prst="rect">
            <a:avLst/>
          </a:prstGeom>
          <a:noFill/>
        </p:spPr>
        <p:txBody>
          <a:bodyPr wrap="square" rtlCol="0">
            <a:spAutoFit/>
          </a:bodyPr>
          <a:lstStyle/>
          <a:p>
            <a:r>
              <a:rPr lang="en-US" sz="2400" dirty="0"/>
              <a:t>The shell middens at Montague is an environmental beauty enjoyed by environmentalists and the general public</a:t>
            </a:r>
          </a:p>
          <a:p>
            <a:endParaRPr lang="en-US" dirty="0"/>
          </a:p>
        </p:txBody>
      </p:sp>
    </p:spTree>
    <p:extLst>
      <p:ext uri="{BB962C8B-B14F-4D97-AF65-F5344CB8AC3E}">
        <p14:creationId xmlns:p14="http://schemas.microsoft.com/office/powerpoint/2010/main" val="19987960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8229600" cy="789031"/>
          </a:xfrm>
        </p:spPr>
        <p:txBody>
          <a:bodyPr/>
          <a:lstStyle/>
          <a:p>
            <a:r>
              <a:rPr lang="en-US" u="sng" dirty="0" err="1"/>
              <a:t>Galiano</a:t>
            </a:r>
            <a:r>
              <a:rPr lang="en-US" u="sng" dirty="0"/>
              <a:t> History continued</a:t>
            </a:r>
          </a:p>
        </p:txBody>
      </p:sp>
      <p:sp>
        <p:nvSpPr>
          <p:cNvPr id="3" name="Content Placeholder 2"/>
          <p:cNvSpPr>
            <a:spLocks noGrp="1"/>
          </p:cNvSpPr>
          <p:nvPr>
            <p:ph idx="1"/>
          </p:nvPr>
        </p:nvSpPr>
        <p:spPr>
          <a:xfrm>
            <a:off x="199791" y="1154892"/>
            <a:ext cx="8648089" cy="1955732"/>
          </a:xfrm>
        </p:spPr>
        <p:txBody>
          <a:bodyPr>
            <a:normAutofit fontScale="92500" lnSpcReduction="10000"/>
          </a:bodyPr>
          <a:lstStyle/>
          <a:p>
            <a:r>
              <a:rPr lang="en-US" dirty="0"/>
              <a:t>•Part of the history of the colonial integration and take over in BC is that the First Nations were already decimated in the 1780s by a small-pox epidemic, brought by the European settlers.</a:t>
            </a:r>
          </a:p>
          <a:p>
            <a:r>
              <a:rPr lang="en-US" dirty="0"/>
              <a:t>•In the late 1800s, because of the sickness and other problems, the </a:t>
            </a:r>
            <a:r>
              <a:rPr lang="en-CA" dirty="0" err="1"/>
              <a:t>Lamalchis</a:t>
            </a:r>
            <a:r>
              <a:rPr lang="en-CA" dirty="0"/>
              <a:t> </a:t>
            </a:r>
            <a:r>
              <a:rPr lang="en-US" dirty="0"/>
              <a:t>First Nations tried to resist the power of the European settlement.</a:t>
            </a:r>
          </a:p>
        </p:txBody>
      </p:sp>
      <p:pic>
        <p:nvPicPr>
          <p:cNvPr id="4" name="Picture 3" descr="Unknown-2.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99658" y="3196238"/>
            <a:ext cx="4396898" cy="3280762"/>
          </a:xfrm>
          <a:prstGeom prst="rect">
            <a:avLst/>
          </a:prstGeom>
        </p:spPr>
      </p:pic>
    </p:spTree>
    <p:extLst>
      <p:ext uri="{BB962C8B-B14F-4D97-AF65-F5344CB8AC3E}">
        <p14:creationId xmlns:p14="http://schemas.microsoft.com/office/powerpoint/2010/main" val="38857216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1832"/>
            <a:ext cx="8105266" cy="617804"/>
          </a:xfrm>
        </p:spPr>
        <p:txBody>
          <a:bodyPr>
            <a:normAutofit fontScale="90000"/>
          </a:bodyPr>
          <a:lstStyle/>
          <a:p>
            <a:r>
              <a:rPr lang="en-US" u="sng" dirty="0" err="1"/>
              <a:t>Kuper</a:t>
            </a:r>
            <a:r>
              <a:rPr lang="en-US" u="sng" dirty="0"/>
              <a:t>/</a:t>
            </a:r>
            <a:r>
              <a:rPr lang="en-US" u="sng" dirty="0" err="1"/>
              <a:t>Penelakut</a:t>
            </a:r>
            <a:r>
              <a:rPr lang="en-US" u="sng" dirty="0"/>
              <a:t> Island</a:t>
            </a:r>
          </a:p>
        </p:txBody>
      </p:sp>
      <p:sp>
        <p:nvSpPr>
          <p:cNvPr id="3" name="Content Placeholder 2"/>
          <p:cNvSpPr>
            <a:spLocks noGrp="1"/>
          </p:cNvSpPr>
          <p:nvPr>
            <p:ph idx="1"/>
          </p:nvPr>
        </p:nvSpPr>
        <p:spPr>
          <a:xfrm>
            <a:off x="326572" y="822609"/>
            <a:ext cx="8458201" cy="5371362"/>
          </a:xfrm>
        </p:spPr>
        <p:txBody>
          <a:bodyPr>
            <a:noAutofit/>
          </a:bodyPr>
          <a:lstStyle/>
          <a:p>
            <a:r>
              <a:rPr lang="en-US" sz="1700" dirty="0"/>
              <a:t>General Order of Events:</a:t>
            </a:r>
          </a:p>
          <a:p>
            <a:r>
              <a:rPr lang="en-US" sz="1700" dirty="0"/>
              <a:t>•In 1851, British sailors surveying the area cruised into a tiny group of unnamed islands, naming the two largest: </a:t>
            </a:r>
            <a:r>
              <a:rPr lang="en-US" sz="1700" dirty="0" err="1"/>
              <a:t>Kuper</a:t>
            </a:r>
            <a:r>
              <a:rPr lang="en-US" sz="1700" dirty="0"/>
              <a:t> and Thetis Islands</a:t>
            </a:r>
          </a:p>
          <a:p>
            <a:r>
              <a:rPr lang="en-US" sz="1700" dirty="0"/>
              <a:t>•In 1863, a British naval gunboat attacked a First Nations village on </a:t>
            </a:r>
            <a:r>
              <a:rPr lang="en-US" sz="1700" dirty="0" err="1"/>
              <a:t>Kuper</a:t>
            </a:r>
            <a:r>
              <a:rPr lang="en-US" sz="1700" dirty="0"/>
              <a:t> Island.</a:t>
            </a:r>
          </a:p>
          <a:p>
            <a:r>
              <a:rPr lang="en-US" sz="1700" dirty="0"/>
              <a:t>•In response, a fierce battle with a handful of warriors yielded a great defeat for the “Canadian” colonial government. </a:t>
            </a:r>
          </a:p>
          <a:p>
            <a:r>
              <a:rPr lang="en-US" sz="1700" dirty="0"/>
              <a:t>•After this defeat, the colonial government responded with the largest military operation throughout island waters : the “</a:t>
            </a:r>
            <a:r>
              <a:rPr lang="en-US" sz="1700" dirty="0" err="1"/>
              <a:t>Lamalchi</a:t>
            </a:r>
            <a:r>
              <a:rPr lang="en-US" sz="1700" dirty="0"/>
              <a:t> War. As part of their retaliation, the First Nations’ village was brutally shelled and their warriors hunted down like dogs and hung. They were dispossessed of their lands by military might.</a:t>
            </a:r>
          </a:p>
          <a:p>
            <a:r>
              <a:rPr lang="en-US" sz="1700" dirty="0"/>
              <a:t>•In 1890, </a:t>
            </a:r>
            <a:r>
              <a:rPr lang="en-US" sz="1700" dirty="0" err="1"/>
              <a:t>Kuper</a:t>
            </a:r>
            <a:r>
              <a:rPr lang="en-US" sz="1700" dirty="0"/>
              <a:t> Island Residential School was opened. It was mandatory that all Coast Salish children enroll. </a:t>
            </a:r>
          </a:p>
          <a:p>
            <a:r>
              <a:rPr lang="en-US" sz="1700" dirty="0"/>
              <a:t>•Since the Reconciliation Committee has helped BC to recognize their wrong doings, as of 2010 </a:t>
            </a:r>
            <a:r>
              <a:rPr lang="en-US" sz="1700" dirty="0" err="1"/>
              <a:t>Kuper</a:t>
            </a:r>
            <a:r>
              <a:rPr lang="en-US" sz="1700" dirty="0"/>
              <a:t> Island is now named </a:t>
            </a:r>
            <a:r>
              <a:rPr lang="en-US" sz="1700" dirty="0" err="1"/>
              <a:t>Penelakut</a:t>
            </a:r>
            <a:r>
              <a:rPr lang="en-US" sz="1700" dirty="0"/>
              <a:t> Island to acknowledge the </a:t>
            </a:r>
            <a:r>
              <a:rPr lang="en-US" sz="1700" dirty="0" err="1"/>
              <a:t>Penelakut</a:t>
            </a:r>
            <a:r>
              <a:rPr lang="en-US" sz="1700" dirty="0"/>
              <a:t> People.</a:t>
            </a:r>
          </a:p>
        </p:txBody>
      </p:sp>
    </p:spTree>
    <p:extLst>
      <p:ext uri="{BB962C8B-B14F-4D97-AF65-F5344CB8AC3E}">
        <p14:creationId xmlns:p14="http://schemas.microsoft.com/office/powerpoint/2010/main" val="23414778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385" y="274638"/>
            <a:ext cx="8890354" cy="1143000"/>
          </a:xfrm>
        </p:spPr>
        <p:txBody>
          <a:bodyPr>
            <a:normAutofit fontScale="90000"/>
          </a:bodyPr>
          <a:lstStyle/>
          <a:p>
            <a:r>
              <a:rPr lang="en-US" u="sng" dirty="0" err="1"/>
              <a:t>Galiano’s</a:t>
            </a:r>
            <a:r>
              <a:rPr lang="en-US" u="sng" dirty="0"/>
              <a:t> </a:t>
            </a:r>
            <a:r>
              <a:rPr lang="en-US" u="sng" dirty="0" err="1"/>
              <a:t>neighbouring</a:t>
            </a:r>
            <a:r>
              <a:rPr lang="en-US" u="sng" dirty="0"/>
              <a:t> island, </a:t>
            </a:r>
            <a:br>
              <a:rPr lang="en-US" u="sng" dirty="0"/>
            </a:br>
            <a:r>
              <a:rPr lang="en-US" u="sng" dirty="0" err="1"/>
              <a:t>Kuper</a:t>
            </a:r>
            <a:r>
              <a:rPr lang="en-US" u="sng" dirty="0"/>
              <a:t> Island</a:t>
            </a:r>
          </a:p>
        </p:txBody>
      </p:sp>
      <p:sp>
        <p:nvSpPr>
          <p:cNvPr id="3" name="Content Placeholder 2"/>
          <p:cNvSpPr>
            <a:spLocks noGrp="1"/>
          </p:cNvSpPr>
          <p:nvPr>
            <p:ph idx="1"/>
          </p:nvPr>
        </p:nvSpPr>
        <p:spPr>
          <a:xfrm>
            <a:off x="131385" y="1600202"/>
            <a:ext cx="8555415" cy="2038374"/>
          </a:xfrm>
        </p:spPr>
        <p:txBody>
          <a:bodyPr>
            <a:normAutofit/>
          </a:bodyPr>
          <a:lstStyle/>
          <a:p>
            <a:r>
              <a:rPr lang="en-US" dirty="0"/>
              <a:t>•Part of the unfortunate history of </a:t>
            </a:r>
            <a:r>
              <a:rPr lang="en-US" dirty="0" err="1"/>
              <a:t>Galiano</a:t>
            </a:r>
            <a:r>
              <a:rPr lang="en-US" dirty="0"/>
              <a:t> and the surrounding area is that </a:t>
            </a:r>
            <a:r>
              <a:rPr lang="en-US" dirty="0" err="1"/>
              <a:t>Kuper</a:t>
            </a:r>
            <a:r>
              <a:rPr lang="en-US" dirty="0"/>
              <a:t> Island was previously home to a Residential school (1890) where hundreds of Coast Salish children were forced to reside. Many of the children tried to escape by floating on logs along the four mile stretch of water. The residential school was closed down in the mid 1970s.</a:t>
            </a:r>
          </a:p>
          <a:p>
            <a:endParaRPr lang="en-US" dirty="0"/>
          </a:p>
        </p:txBody>
      </p:sp>
      <p:pic>
        <p:nvPicPr>
          <p:cNvPr id="4" name="Picture 3" descr="golf-courses-gulf-islands.gi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09092" y="3371258"/>
            <a:ext cx="4034527" cy="3212104"/>
          </a:xfrm>
          <a:prstGeom prst="rect">
            <a:avLst/>
          </a:prstGeom>
        </p:spPr>
      </p:pic>
      <p:sp>
        <p:nvSpPr>
          <p:cNvPr id="5" name="TextBox 4">
            <a:extLst>
              <a:ext uri="{FF2B5EF4-FFF2-40B4-BE49-F238E27FC236}">
                <a16:creationId xmlns:a16="http://schemas.microsoft.com/office/drawing/2014/main" id="{717B5AD7-1CC9-404F-86BE-1D1B449CCD18}"/>
              </a:ext>
            </a:extLst>
          </p:cNvPr>
          <p:cNvSpPr txBox="1"/>
          <p:nvPr/>
        </p:nvSpPr>
        <p:spPr>
          <a:xfrm>
            <a:off x="131385" y="3821140"/>
            <a:ext cx="4360343" cy="2585323"/>
          </a:xfrm>
          <a:prstGeom prst="rect">
            <a:avLst/>
          </a:prstGeom>
          <a:noFill/>
        </p:spPr>
        <p:txBody>
          <a:bodyPr wrap="square" rtlCol="0">
            <a:spAutoFit/>
          </a:bodyPr>
          <a:lstStyle/>
          <a:p>
            <a:r>
              <a:rPr lang="en-US" sz="2400" dirty="0"/>
              <a:t>At </a:t>
            </a:r>
            <a:r>
              <a:rPr lang="en-US" sz="2400" dirty="0" err="1"/>
              <a:t>Kuper</a:t>
            </a:r>
            <a:r>
              <a:rPr lang="en-US" sz="2400" dirty="0"/>
              <a:t> Island Residential School, Coast Salish children were striped of their traditional clothing, hair style, language, and traditional ways of learning and living.</a:t>
            </a:r>
          </a:p>
          <a:p>
            <a:endParaRPr lang="en-US" dirty="0"/>
          </a:p>
        </p:txBody>
      </p:sp>
    </p:spTree>
    <p:extLst>
      <p:ext uri="{BB962C8B-B14F-4D97-AF65-F5344CB8AC3E}">
        <p14:creationId xmlns:p14="http://schemas.microsoft.com/office/powerpoint/2010/main" val="39663654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437" y="152718"/>
            <a:ext cx="8648091" cy="1371600"/>
          </a:xfrm>
        </p:spPr>
        <p:txBody>
          <a:bodyPr>
            <a:normAutofit/>
          </a:bodyPr>
          <a:lstStyle/>
          <a:p>
            <a:r>
              <a:rPr lang="en-US" u="sng" dirty="0"/>
              <a:t>1890 </a:t>
            </a:r>
            <a:r>
              <a:rPr lang="en-US" u="sng" dirty="0" err="1"/>
              <a:t>Kuper</a:t>
            </a:r>
            <a:r>
              <a:rPr lang="en-US" u="sng" dirty="0"/>
              <a:t> Island Residential School </a:t>
            </a:r>
          </a:p>
        </p:txBody>
      </p:sp>
      <p:pic>
        <p:nvPicPr>
          <p:cNvPr id="4" name="Picture 3" descr="Unknown-3.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39902" y="1485747"/>
            <a:ext cx="3556000" cy="2286000"/>
          </a:xfrm>
          <a:prstGeom prst="rect">
            <a:avLst/>
          </a:prstGeom>
        </p:spPr>
      </p:pic>
      <p:pic>
        <p:nvPicPr>
          <p:cNvPr id="5" name="Picture 4" descr="Unknown-4.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0921" y="2628747"/>
            <a:ext cx="3238500" cy="2501900"/>
          </a:xfrm>
          <a:prstGeom prst="rect">
            <a:avLst/>
          </a:prstGeom>
        </p:spPr>
      </p:pic>
      <p:pic>
        <p:nvPicPr>
          <p:cNvPr id="6" name="Picture 5" descr="Unknown-5.jpe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39902" y="4448180"/>
            <a:ext cx="4064000" cy="1993900"/>
          </a:xfrm>
          <a:prstGeom prst="rect">
            <a:avLst/>
          </a:prstGeom>
        </p:spPr>
      </p:pic>
      <p:sp>
        <p:nvSpPr>
          <p:cNvPr id="3" name="TextBox 2">
            <a:extLst>
              <a:ext uri="{FF2B5EF4-FFF2-40B4-BE49-F238E27FC236}">
                <a16:creationId xmlns:a16="http://schemas.microsoft.com/office/drawing/2014/main" id="{0F6BC404-DEEC-AB40-A67C-A46864A80CB7}"/>
              </a:ext>
            </a:extLst>
          </p:cNvPr>
          <p:cNvSpPr txBox="1"/>
          <p:nvPr/>
        </p:nvSpPr>
        <p:spPr>
          <a:xfrm>
            <a:off x="580921" y="1752600"/>
            <a:ext cx="3038579" cy="923330"/>
          </a:xfrm>
          <a:prstGeom prst="rect">
            <a:avLst/>
          </a:prstGeom>
          <a:noFill/>
        </p:spPr>
        <p:txBody>
          <a:bodyPr wrap="square" rtlCol="0">
            <a:spAutoFit/>
          </a:bodyPr>
          <a:lstStyle/>
          <a:p>
            <a:r>
              <a:rPr lang="en-US" dirty="0"/>
              <a:t>Original images of </a:t>
            </a:r>
            <a:r>
              <a:rPr lang="en-US" dirty="0" err="1"/>
              <a:t>Kuper</a:t>
            </a:r>
            <a:r>
              <a:rPr lang="en-US" dirty="0"/>
              <a:t> Island Residential School.</a:t>
            </a:r>
          </a:p>
          <a:p>
            <a:endParaRPr lang="en-US" dirty="0"/>
          </a:p>
        </p:txBody>
      </p:sp>
      <p:sp>
        <p:nvSpPr>
          <p:cNvPr id="7" name="TextBox 6">
            <a:extLst>
              <a:ext uri="{FF2B5EF4-FFF2-40B4-BE49-F238E27FC236}">
                <a16:creationId xmlns:a16="http://schemas.microsoft.com/office/drawing/2014/main" id="{5E840790-6437-E743-89F2-247778FC639E}"/>
              </a:ext>
            </a:extLst>
          </p:cNvPr>
          <p:cNvSpPr txBox="1"/>
          <p:nvPr/>
        </p:nvSpPr>
        <p:spPr>
          <a:xfrm>
            <a:off x="669821" y="5268130"/>
            <a:ext cx="3149600" cy="1477328"/>
          </a:xfrm>
          <a:prstGeom prst="rect">
            <a:avLst/>
          </a:prstGeom>
          <a:noFill/>
        </p:spPr>
        <p:txBody>
          <a:bodyPr wrap="square" rtlCol="0">
            <a:spAutoFit/>
          </a:bodyPr>
          <a:lstStyle/>
          <a:p>
            <a:r>
              <a:rPr lang="en-US" dirty="0"/>
              <a:t>Many of the Coast Salish children tried to escape by floating on logs along the four mile stretch of water.</a:t>
            </a:r>
          </a:p>
          <a:p>
            <a:endParaRPr lang="en-US" dirty="0"/>
          </a:p>
        </p:txBody>
      </p:sp>
    </p:spTree>
    <p:extLst>
      <p:ext uri="{BB962C8B-B14F-4D97-AF65-F5344CB8AC3E}">
        <p14:creationId xmlns:p14="http://schemas.microsoft.com/office/powerpoint/2010/main" val="80318984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Essential.thmx</Template>
  <TotalTime>201</TotalTime>
  <Words>641</Words>
  <Application>Microsoft Macintosh PowerPoint</Application>
  <PresentationFormat>On-screen Show (4:3)</PresentationFormat>
  <Paragraphs>35</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Arial Black</vt:lpstr>
      <vt:lpstr>Essential</vt:lpstr>
      <vt:lpstr>Showcase:  Galiano &amp; Penelakut Islands, Their current &amp; historic Vulnerability</vt:lpstr>
      <vt:lpstr>The Geography of Galiano and Penelakut Island</vt:lpstr>
      <vt:lpstr>1863 Galiano and Penelakut</vt:lpstr>
      <vt:lpstr>Galiano Island Museum – History</vt:lpstr>
      <vt:lpstr>Galiano History continued</vt:lpstr>
      <vt:lpstr>Kuper/Penelakut Island</vt:lpstr>
      <vt:lpstr>Galiano’s neighbouring island,  Kuper Island</vt:lpstr>
      <vt:lpstr>1890 Kuper Island Residential School </vt:lpstr>
    </vt:vector>
  </TitlesOfParts>
  <Company>WGSS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Galiano Vulnerability</dc:title>
  <dc:creator>Julia Bryant-Taneda</dc:creator>
  <cp:lastModifiedBy>Julia Bryant-Taneda</cp:lastModifiedBy>
  <cp:revision>23</cp:revision>
  <cp:lastPrinted>2020-05-23T00:15:30Z</cp:lastPrinted>
  <dcterms:created xsi:type="dcterms:W3CDTF">2018-05-01T14:21:52Z</dcterms:created>
  <dcterms:modified xsi:type="dcterms:W3CDTF">2020-05-23T00:16:15Z</dcterms:modified>
</cp:coreProperties>
</file>