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5"/>
    <p:restoredTop sz="94663"/>
  </p:normalViewPr>
  <p:slideViewPr>
    <p:cSldViewPr snapToGrid="0" snapToObjects="1">
      <p:cViewPr varScale="1">
        <p:scale>
          <a:sx n="114" d="100"/>
          <a:sy n="114" d="100"/>
        </p:scale>
        <p:origin x="6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A4BBD-5615-9143-9725-453CB72BB285}" type="datetimeFigureOut">
              <a:rPr lang="en-US" smtClean="0"/>
              <a:t>5/18/20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F61DCC-0419-844B-8D01-6B226651075C}" type="slidenum">
              <a:rPr lang="en-US" smtClean="0"/>
              <a:t>‹#›</a:t>
            </a:fld>
            <a:endParaRPr lang="en-US"/>
          </a:p>
        </p:txBody>
      </p:sp>
    </p:spTree>
    <p:extLst>
      <p:ext uri="{BB962C8B-B14F-4D97-AF65-F5344CB8AC3E}">
        <p14:creationId xmlns:p14="http://schemas.microsoft.com/office/powerpoint/2010/main" val="166026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F61DCC-0419-844B-8D01-6B226651075C}" type="slidenum">
              <a:rPr lang="en-US" smtClean="0"/>
              <a:t>2</a:t>
            </a:fld>
            <a:endParaRPr lang="en-US"/>
          </a:p>
        </p:txBody>
      </p:sp>
    </p:spTree>
    <p:extLst>
      <p:ext uri="{BB962C8B-B14F-4D97-AF65-F5344CB8AC3E}">
        <p14:creationId xmlns:p14="http://schemas.microsoft.com/office/powerpoint/2010/main" val="314034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BB4E7950-B884-3343-8F03-C59A35D764D3}" type="datetimeFigureOut">
              <a:rPr lang="en-US" smtClean="0"/>
              <a:t>5/18/20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356045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B4E7950-B884-3343-8F03-C59A35D764D3}" type="datetimeFigureOut">
              <a:rPr lang="en-US" smtClean="0"/>
              <a:t>5/18/20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10321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B4E7950-B884-3343-8F03-C59A35D764D3}" type="datetimeFigureOut">
              <a:rPr lang="en-US" smtClean="0"/>
              <a:t>5/18/20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85773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B4E7950-B884-3343-8F03-C59A35D764D3}" type="datetimeFigureOut">
              <a:rPr lang="en-US" smtClean="0"/>
              <a:t>5/18/20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307248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B4E7950-B884-3343-8F03-C59A35D764D3}" type="datetimeFigureOut">
              <a:rPr lang="en-US" smtClean="0"/>
              <a:t>5/18/20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176091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BB4E7950-B884-3343-8F03-C59A35D764D3}" type="datetimeFigureOut">
              <a:rPr lang="en-US" smtClean="0"/>
              <a:t>5/18/20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275994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BB4E7950-B884-3343-8F03-C59A35D764D3}" type="datetimeFigureOut">
              <a:rPr lang="en-US" smtClean="0"/>
              <a:t>5/18/20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301773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BB4E7950-B884-3343-8F03-C59A35D764D3}" type="datetimeFigureOut">
              <a:rPr lang="en-US" smtClean="0"/>
              <a:t>5/18/20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414016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E7950-B884-3343-8F03-C59A35D764D3}" type="datetimeFigureOut">
              <a:rPr lang="en-US" smtClean="0"/>
              <a:t>5/18/20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302960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B4E7950-B884-3343-8F03-C59A35D764D3}" type="datetimeFigureOut">
              <a:rPr lang="en-US" smtClean="0"/>
              <a:t>5/18/20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121071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B4E7950-B884-3343-8F03-C59A35D764D3}" type="datetimeFigureOut">
              <a:rPr lang="en-US" smtClean="0"/>
              <a:t>5/18/20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E1074-8733-FE4E-8216-5FB44D5E978A}" type="slidenum">
              <a:rPr lang="en-US" smtClean="0"/>
              <a:t>‹#›</a:t>
            </a:fld>
            <a:endParaRPr lang="en-US"/>
          </a:p>
        </p:txBody>
      </p:sp>
    </p:spTree>
    <p:extLst>
      <p:ext uri="{BB962C8B-B14F-4D97-AF65-F5344CB8AC3E}">
        <p14:creationId xmlns:p14="http://schemas.microsoft.com/office/powerpoint/2010/main" val="243273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E7950-B884-3343-8F03-C59A35D764D3}" type="datetimeFigureOut">
              <a:rPr lang="en-US" smtClean="0"/>
              <a:t>5/18/20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E1074-8733-FE4E-8216-5FB44D5E978A}" type="slidenum">
              <a:rPr lang="en-US" smtClean="0"/>
              <a:t>‹#›</a:t>
            </a:fld>
            <a:endParaRPr lang="en-US"/>
          </a:p>
        </p:txBody>
      </p:sp>
    </p:spTree>
    <p:extLst>
      <p:ext uri="{BB962C8B-B14F-4D97-AF65-F5344CB8AC3E}">
        <p14:creationId xmlns:p14="http://schemas.microsoft.com/office/powerpoint/2010/main" val="3899872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928" y="186674"/>
            <a:ext cx="8746086" cy="1065183"/>
          </a:xfrm>
        </p:spPr>
        <p:style>
          <a:lnRef idx="2">
            <a:schemeClr val="accent4"/>
          </a:lnRef>
          <a:fillRef idx="1">
            <a:schemeClr val="lt1"/>
          </a:fillRef>
          <a:effectRef idx="0">
            <a:schemeClr val="accent4"/>
          </a:effectRef>
          <a:fontRef idx="minor">
            <a:schemeClr val="dk1"/>
          </a:fontRef>
        </p:style>
        <p:txBody>
          <a:bodyPr>
            <a:noAutofit/>
          </a:bodyPr>
          <a:lstStyle/>
          <a:p>
            <a:r>
              <a:rPr lang="en-US" sz="40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James Driver’s Ed FR Essay!</a:t>
            </a:r>
          </a:p>
        </p:txBody>
      </p:sp>
      <p:sp>
        <p:nvSpPr>
          <p:cNvPr id="3" name="Subtitle 2"/>
          <p:cNvSpPr>
            <a:spLocks noGrp="1"/>
          </p:cNvSpPr>
          <p:nvPr>
            <p:ph type="subTitle" idx="1"/>
          </p:nvPr>
        </p:nvSpPr>
        <p:spPr>
          <a:xfrm>
            <a:off x="192928" y="1524001"/>
            <a:ext cx="8746086" cy="5114978"/>
          </a:xfrm>
        </p:spPr>
        <p:txBody>
          <a:bodyPr>
            <a:normAutofit/>
          </a:bodyPr>
          <a:lstStyle/>
          <a:p>
            <a:pPr algn="l"/>
            <a:r>
              <a:rPr lang="en-US" dirty="0">
                <a:solidFill>
                  <a:schemeClr val="tx1"/>
                </a:solidFill>
              </a:rPr>
              <a:t>James is in a Driver’s Ed course preparing for his test. This course includes both book work and driving on the road to prepare students for a written test and a road test.</a:t>
            </a:r>
          </a:p>
          <a:p>
            <a:pPr algn="l"/>
            <a:r>
              <a:rPr lang="en-US" dirty="0">
                <a:solidFill>
                  <a:schemeClr val="tx1"/>
                </a:solidFill>
                <a:cs typeface="Abadi MT Condensed Extra Bold"/>
              </a:rPr>
              <a:t>•Describe how each of the first 4 terms might </a:t>
            </a:r>
            <a:r>
              <a:rPr lang="en-US" dirty="0">
                <a:solidFill>
                  <a:srgbClr val="FF0000"/>
                </a:solidFill>
                <a:cs typeface="Abadi MT Condensed Extra Bold"/>
              </a:rPr>
              <a:t>influence his ability to drive a car </a:t>
            </a:r>
            <a:r>
              <a:rPr lang="en-US" dirty="0">
                <a:solidFill>
                  <a:schemeClr val="tx1"/>
                </a:solidFill>
                <a:cs typeface="Abadi MT Condensed Extra Bold"/>
              </a:rPr>
              <a:t>during the road test.</a:t>
            </a:r>
          </a:p>
          <a:p>
            <a:pPr algn="l"/>
            <a:r>
              <a:rPr lang="en-US" dirty="0">
                <a:solidFill>
                  <a:schemeClr val="tx1"/>
                </a:solidFill>
                <a:cs typeface="Abadi MT Condensed Extra Bold"/>
              </a:rPr>
              <a:t>•Describe how each of the remaining 3 terms are related to the </a:t>
            </a:r>
            <a:r>
              <a:rPr lang="en-US" dirty="0">
                <a:solidFill>
                  <a:srgbClr val="FF0000"/>
                </a:solidFill>
                <a:cs typeface="Abadi MT Condensed Extra Bold"/>
              </a:rPr>
              <a:t>results of the written test</a:t>
            </a:r>
            <a:r>
              <a:rPr lang="en-US" dirty="0">
                <a:solidFill>
                  <a:schemeClr val="tx1"/>
                </a:solidFill>
              </a:rPr>
              <a:t>.</a:t>
            </a:r>
          </a:p>
          <a:p>
            <a:endParaRPr lang="en-US" dirty="0"/>
          </a:p>
        </p:txBody>
      </p:sp>
    </p:spTree>
    <p:extLst>
      <p:ext uri="{BB962C8B-B14F-4D97-AF65-F5344CB8AC3E}">
        <p14:creationId xmlns:p14="http://schemas.microsoft.com/office/powerpoint/2010/main" val="362198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1C6F-8390-8148-8963-98C27A032388}"/>
              </a:ext>
            </a:extLst>
          </p:cNvPr>
          <p:cNvSpPr>
            <a:spLocks noGrp="1"/>
          </p:cNvSpPr>
          <p:nvPr>
            <p:ph type="title"/>
          </p:nvPr>
        </p:nvSpPr>
        <p:spPr>
          <a:xfrm>
            <a:off x="0" y="1"/>
            <a:ext cx="9144000" cy="2296886"/>
          </a:xfrm>
        </p:spPr>
        <p:txBody>
          <a:bodyPr>
            <a:normAutofit/>
          </a:bodyPr>
          <a:lstStyle/>
          <a:p>
            <a:pPr algn="l"/>
            <a:r>
              <a:rPr lang="en-US" sz="2800" dirty="0">
                <a:cs typeface="Abadi MT Condensed Extra Bold"/>
              </a:rPr>
              <a:t>Describe how each of the first 4 terms might </a:t>
            </a:r>
            <a:r>
              <a:rPr lang="en-US" sz="2800" dirty="0">
                <a:solidFill>
                  <a:srgbClr val="FF0000"/>
                </a:solidFill>
                <a:cs typeface="Abadi MT Condensed Extra Bold"/>
              </a:rPr>
              <a:t>influence James’ ability to drive a car </a:t>
            </a:r>
            <a:r>
              <a:rPr lang="en-US" sz="2800" dirty="0">
                <a:cs typeface="Abadi MT Condensed Extra Bold"/>
              </a:rPr>
              <a:t>during the road test.</a:t>
            </a:r>
            <a:br>
              <a:rPr lang="en-US" sz="2800" dirty="0">
                <a:cs typeface="Abadi MT Condensed Extra Bold"/>
              </a:rPr>
            </a:br>
            <a:r>
              <a:rPr lang="en-US" sz="2800" dirty="0">
                <a:cs typeface="Abadi MT Condensed Extra Bold"/>
              </a:rPr>
              <a:t>•Describe how each of the remaining 3 terms are related to the </a:t>
            </a:r>
            <a:r>
              <a:rPr lang="en-US" sz="2800" dirty="0">
                <a:solidFill>
                  <a:srgbClr val="FF0000"/>
                </a:solidFill>
                <a:cs typeface="Abadi MT Condensed Extra Bold"/>
              </a:rPr>
              <a:t>results of the written test</a:t>
            </a:r>
            <a:r>
              <a:rPr lang="en-US" sz="2800" dirty="0">
                <a:solidFill>
                  <a:srgbClr val="000090"/>
                </a:solidFill>
              </a:rPr>
              <a:t>.</a:t>
            </a:r>
            <a:endParaRPr lang="en-US" sz="2800" dirty="0"/>
          </a:p>
        </p:txBody>
      </p:sp>
      <p:sp>
        <p:nvSpPr>
          <p:cNvPr id="3" name="Content Placeholder 2">
            <a:extLst>
              <a:ext uri="{FF2B5EF4-FFF2-40B4-BE49-F238E27FC236}">
                <a16:creationId xmlns:a16="http://schemas.microsoft.com/office/drawing/2014/main" id="{F7D17EDD-158B-AA40-BD31-BE4511F3744E}"/>
              </a:ext>
            </a:extLst>
          </p:cNvPr>
          <p:cNvSpPr>
            <a:spLocks noGrp="1"/>
          </p:cNvSpPr>
          <p:nvPr>
            <p:ph idx="1"/>
          </p:nvPr>
        </p:nvSpPr>
        <p:spPr>
          <a:xfrm>
            <a:off x="0" y="2296887"/>
            <a:ext cx="9029700" cy="3621314"/>
          </a:xfrm>
        </p:spPr>
        <p:txBody>
          <a:bodyPr numCol="2">
            <a:normAutofit/>
          </a:bodyPr>
          <a:lstStyle/>
          <a:p>
            <a:pPr marL="0" indent="0">
              <a:buNone/>
            </a:pPr>
            <a:r>
              <a:rPr lang="en-US" sz="2600" u="sng" dirty="0"/>
              <a:t>Influence James’ driving</a:t>
            </a:r>
          </a:p>
          <a:p>
            <a:r>
              <a:rPr lang="en-US" sz="2600" dirty="0"/>
              <a:t>Cognitive map</a:t>
            </a:r>
          </a:p>
          <a:p>
            <a:r>
              <a:rPr lang="en-US" sz="2600" dirty="0"/>
              <a:t>Cerebellum</a:t>
            </a:r>
          </a:p>
          <a:p>
            <a:r>
              <a:rPr lang="en-US" sz="2600" dirty="0"/>
              <a:t>Observational Learning</a:t>
            </a:r>
          </a:p>
          <a:p>
            <a:r>
              <a:rPr lang="en-US" sz="2600" dirty="0"/>
              <a:t>Human Factors</a:t>
            </a:r>
          </a:p>
          <a:p>
            <a:endParaRPr lang="en-US" sz="2600" dirty="0"/>
          </a:p>
          <a:p>
            <a:endParaRPr lang="en-US" sz="2600" dirty="0"/>
          </a:p>
          <a:p>
            <a:pPr marL="0" indent="0">
              <a:buNone/>
            </a:pPr>
            <a:r>
              <a:rPr lang="en-US" sz="2600" u="sng" dirty="0"/>
              <a:t>Relate to the written test results</a:t>
            </a:r>
          </a:p>
          <a:p>
            <a:r>
              <a:rPr lang="en-US" sz="2600" dirty="0"/>
              <a:t>Reticular Formation</a:t>
            </a:r>
          </a:p>
          <a:p>
            <a:r>
              <a:rPr lang="en-US" sz="2600" dirty="0"/>
              <a:t>Predictive Validity</a:t>
            </a:r>
          </a:p>
          <a:p>
            <a:r>
              <a:rPr lang="en-US" sz="2600" dirty="0"/>
              <a:t>Semantic Memory</a:t>
            </a:r>
          </a:p>
        </p:txBody>
      </p:sp>
    </p:spTree>
    <p:extLst>
      <p:ext uri="{BB962C8B-B14F-4D97-AF65-F5344CB8AC3E}">
        <p14:creationId xmlns:p14="http://schemas.microsoft.com/office/powerpoint/2010/main" val="297452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6" y="274638"/>
            <a:ext cx="8713930" cy="1143000"/>
          </a:xfrm>
        </p:spPr>
        <p:style>
          <a:lnRef idx="2">
            <a:schemeClr val="dk1"/>
          </a:lnRef>
          <a:fillRef idx="1">
            <a:schemeClr val="lt1"/>
          </a:fillRef>
          <a:effectRef idx="0">
            <a:schemeClr val="dk1"/>
          </a:effectRef>
          <a:fontRef idx="minor">
            <a:schemeClr val="dk1"/>
          </a:fontRef>
        </p:style>
        <p:txBody>
          <a:bodyPr>
            <a:normAutofit/>
          </a:bodyPr>
          <a:lstStyle/>
          <a:p>
            <a:r>
              <a:rPr lang="en-US" sz="3200" b="1" dirty="0"/>
              <a:t>Cognitive Map </a:t>
            </a:r>
            <a:r>
              <a:rPr lang="en-US" sz="3200" dirty="0"/>
              <a:t>– is an organizational web</a:t>
            </a:r>
          </a:p>
        </p:txBody>
      </p:sp>
      <p:pic>
        <p:nvPicPr>
          <p:cNvPr id="4" name="Picture 3"/>
          <p:cNvPicPr>
            <a:picLocks noChangeAspect="1"/>
          </p:cNvPicPr>
          <p:nvPr/>
        </p:nvPicPr>
        <p:blipFill>
          <a:blip r:embed="rId2"/>
          <a:stretch>
            <a:fillRect/>
          </a:stretch>
        </p:blipFill>
        <p:spPr>
          <a:xfrm>
            <a:off x="4572000" y="1801800"/>
            <a:ext cx="4572000" cy="2984500"/>
          </a:xfrm>
          <a:prstGeom prst="rect">
            <a:avLst/>
          </a:prstGeom>
        </p:spPr>
      </p:pic>
      <p:sp>
        <p:nvSpPr>
          <p:cNvPr id="5" name="TextBox 4"/>
          <p:cNvSpPr txBox="1"/>
          <p:nvPr/>
        </p:nvSpPr>
        <p:spPr>
          <a:xfrm>
            <a:off x="209006" y="1559276"/>
            <a:ext cx="3955031" cy="3539430"/>
          </a:xfrm>
          <a:prstGeom prst="rect">
            <a:avLst/>
          </a:prstGeom>
          <a:noFill/>
        </p:spPr>
        <p:txBody>
          <a:bodyPr wrap="square" rtlCol="0">
            <a:spAutoFit/>
          </a:bodyPr>
          <a:lstStyle/>
          <a:p>
            <a:r>
              <a:rPr lang="en-US" sz="2800" dirty="0"/>
              <a:t>James’ mental model guides how he first steps on the clutch, then gives a little gas, then eases off the clutch, and lastly gives more gas to proceed from first to second gear as he drives.</a:t>
            </a:r>
          </a:p>
        </p:txBody>
      </p:sp>
    </p:spTree>
    <p:extLst>
      <p:ext uri="{BB962C8B-B14F-4D97-AF65-F5344CB8AC3E}">
        <p14:creationId xmlns:p14="http://schemas.microsoft.com/office/powerpoint/2010/main" val="17019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60" y="274638"/>
            <a:ext cx="8763140" cy="1143000"/>
          </a:xfrm>
        </p:spPr>
        <p:style>
          <a:lnRef idx="2">
            <a:schemeClr val="dk1"/>
          </a:lnRef>
          <a:fillRef idx="1">
            <a:schemeClr val="lt1"/>
          </a:fillRef>
          <a:effectRef idx="0">
            <a:schemeClr val="dk1"/>
          </a:effectRef>
          <a:fontRef idx="minor">
            <a:schemeClr val="dk1"/>
          </a:fontRef>
        </p:style>
        <p:txBody>
          <a:bodyPr>
            <a:noAutofit/>
          </a:bodyPr>
          <a:lstStyle/>
          <a:p>
            <a:r>
              <a:rPr lang="en-US" sz="3200" b="1" dirty="0"/>
              <a:t>Cerebellum</a:t>
            </a:r>
            <a:r>
              <a:rPr lang="en-US" sz="3200" dirty="0"/>
              <a:t> – is the region in hindbrain that plays in motor control</a:t>
            </a:r>
          </a:p>
        </p:txBody>
      </p:sp>
      <p:sp>
        <p:nvSpPr>
          <p:cNvPr id="3" name="Content Placeholder 2"/>
          <p:cNvSpPr>
            <a:spLocks noGrp="1"/>
          </p:cNvSpPr>
          <p:nvPr>
            <p:ph idx="1"/>
          </p:nvPr>
        </p:nvSpPr>
        <p:spPr>
          <a:xfrm>
            <a:off x="241160" y="1600201"/>
            <a:ext cx="3537020" cy="5038776"/>
          </a:xfrm>
        </p:spPr>
        <p:txBody>
          <a:bodyPr>
            <a:normAutofit/>
          </a:bodyPr>
          <a:lstStyle/>
          <a:p>
            <a:pPr marL="0" indent="0">
              <a:buNone/>
            </a:pPr>
            <a:r>
              <a:rPr lang="en-US" sz="2800" dirty="0"/>
              <a:t>James’ cerebellum is working well and he is able to coordinate his left foot and the clutch along with his right foot and gas pedal to gear up and down as he drives.</a:t>
            </a:r>
          </a:p>
        </p:txBody>
      </p:sp>
      <p:pic>
        <p:nvPicPr>
          <p:cNvPr id="4" name="Picture 3"/>
          <p:cNvPicPr>
            <a:picLocks noChangeAspect="1"/>
          </p:cNvPicPr>
          <p:nvPr/>
        </p:nvPicPr>
        <p:blipFill>
          <a:blip r:embed="rId2"/>
          <a:stretch>
            <a:fillRect/>
          </a:stretch>
        </p:blipFill>
        <p:spPr>
          <a:xfrm>
            <a:off x="4064000" y="1600201"/>
            <a:ext cx="4940300" cy="4267200"/>
          </a:xfrm>
          <a:prstGeom prst="rect">
            <a:avLst/>
          </a:prstGeom>
        </p:spPr>
      </p:pic>
    </p:spTree>
    <p:extLst>
      <p:ext uri="{BB962C8B-B14F-4D97-AF65-F5344CB8AC3E}">
        <p14:creationId xmlns:p14="http://schemas.microsoft.com/office/powerpoint/2010/main" val="273847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50" y="274638"/>
            <a:ext cx="8826473" cy="1143000"/>
          </a:xfrm>
        </p:spPr>
        <p:style>
          <a:lnRef idx="2">
            <a:schemeClr val="dk1"/>
          </a:lnRef>
          <a:fillRef idx="1">
            <a:schemeClr val="lt1"/>
          </a:fillRef>
          <a:effectRef idx="0">
            <a:schemeClr val="dk1"/>
          </a:effectRef>
          <a:fontRef idx="minor">
            <a:schemeClr val="dk1"/>
          </a:fontRef>
        </p:style>
        <p:txBody>
          <a:bodyPr>
            <a:noAutofit/>
          </a:bodyPr>
          <a:lstStyle/>
          <a:p>
            <a:r>
              <a:rPr lang="en-US" sz="3600" b="1" dirty="0"/>
              <a:t>Observational Learning </a:t>
            </a:r>
            <a:r>
              <a:rPr lang="en-US" sz="3600" dirty="0"/>
              <a:t>– is viewing one person’s </a:t>
            </a:r>
            <a:r>
              <a:rPr lang="en-US" sz="3600" dirty="0" err="1"/>
              <a:t>behaviour</a:t>
            </a:r>
            <a:r>
              <a:rPr lang="en-US" sz="3600" dirty="0"/>
              <a:t> and then mimicking it</a:t>
            </a:r>
          </a:p>
        </p:txBody>
      </p:sp>
      <p:sp>
        <p:nvSpPr>
          <p:cNvPr id="3" name="Content Placeholder 2"/>
          <p:cNvSpPr>
            <a:spLocks noGrp="1"/>
          </p:cNvSpPr>
          <p:nvPr>
            <p:ph idx="1"/>
          </p:nvPr>
        </p:nvSpPr>
        <p:spPr>
          <a:xfrm>
            <a:off x="176850" y="1574800"/>
            <a:ext cx="4832252" cy="4752259"/>
          </a:xfrm>
        </p:spPr>
        <p:txBody>
          <a:bodyPr>
            <a:noAutofit/>
          </a:bodyPr>
          <a:lstStyle/>
          <a:p>
            <a:pPr marL="0" indent="0">
              <a:buNone/>
            </a:pPr>
            <a:r>
              <a:rPr lang="en-US" dirty="0"/>
              <a:t>James has seen the method his father takes while he parallel parks; as James drives he follows all his father’s procedural steps and perfectly executes  parallel parking.</a:t>
            </a:r>
          </a:p>
        </p:txBody>
      </p:sp>
      <p:pic>
        <p:nvPicPr>
          <p:cNvPr id="4" name="Picture 3"/>
          <p:cNvPicPr>
            <a:picLocks noChangeAspect="1"/>
          </p:cNvPicPr>
          <p:nvPr/>
        </p:nvPicPr>
        <p:blipFill>
          <a:blip r:embed="rId2"/>
          <a:stretch>
            <a:fillRect/>
          </a:stretch>
        </p:blipFill>
        <p:spPr>
          <a:xfrm>
            <a:off x="5829300" y="1511300"/>
            <a:ext cx="3174023" cy="4815759"/>
          </a:xfrm>
          <a:prstGeom prst="rect">
            <a:avLst/>
          </a:prstGeom>
        </p:spPr>
      </p:pic>
    </p:spTree>
    <p:extLst>
      <p:ext uri="{BB962C8B-B14F-4D97-AF65-F5344CB8AC3E}">
        <p14:creationId xmlns:p14="http://schemas.microsoft.com/office/powerpoint/2010/main" val="368315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60750"/>
            <a:ext cx="8885646" cy="1752176"/>
          </a:xfrm>
        </p:spPr>
        <p:style>
          <a:lnRef idx="2">
            <a:schemeClr val="dk1"/>
          </a:lnRef>
          <a:fillRef idx="1">
            <a:schemeClr val="lt1"/>
          </a:fillRef>
          <a:effectRef idx="0">
            <a:schemeClr val="dk1"/>
          </a:effectRef>
          <a:fontRef idx="minor">
            <a:schemeClr val="dk1"/>
          </a:fontRef>
        </p:style>
        <p:txBody>
          <a:bodyPr>
            <a:normAutofit/>
          </a:bodyPr>
          <a:lstStyle/>
          <a:p>
            <a:pPr algn="l"/>
            <a:r>
              <a:rPr lang="en-US" sz="3600" b="1" dirty="0"/>
              <a:t>Human factors </a:t>
            </a:r>
            <a:r>
              <a:rPr lang="en-US" sz="3600" dirty="0"/>
              <a:t>– are the ergonomics and workplace safety; it is designing products and focusing on the safety of the user</a:t>
            </a:r>
          </a:p>
        </p:txBody>
      </p:sp>
      <p:sp>
        <p:nvSpPr>
          <p:cNvPr id="3" name="Content Placeholder 2"/>
          <p:cNvSpPr>
            <a:spLocks noGrp="1"/>
          </p:cNvSpPr>
          <p:nvPr>
            <p:ph idx="1"/>
          </p:nvPr>
        </p:nvSpPr>
        <p:spPr>
          <a:xfrm>
            <a:off x="127001" y="2025451"/>
            <a:ext cx="5273374" cy="4677828"/>
          </a:xfrm>
        </p:spPr>
        <p:txBody>
          <a:bodyPr>
            <a:noAutofit/>
          </a:bodyPr>
          <a:lstStyle/>
          <a:p>
            <a:pPr marL="0" indent="0">
              <a:buNone/>
            </a:pPr>
            <a:r>
              <a:rPr lang="en-US" dirty="0"/>
              <a:t>James has a car that is small and difficult to easily access the gas pedal; he reaches for the pedal and the design and space factors interfere and he misses. This causes the car to lurch and stall.</a:t>
            </a:r>
          </a:p>
        </p:txBody>
      </p:sp>
      <p:pic>
        <p:nvPicPr>
          <p:cNvPr id="4" name="Picture 3"/>
          <p:cNvPicPr>
            <a:picLocks noChangeAspect="1"/>
          </p:cNvPicPr>
          <p:nvPr/>
        </p:nvPicPr>
        <p:blipFill>
          <a:blip r:embed="rId2"/>
          <a:stretch>
            <a:fillRect/>
          </a:stretch>
        </p:blipFill>
        <p:spPr>
          <a:xfrm>
            <a:off x="5514536" y="2395175"/>
            <a:ext cx="3472710" cy="3815125"/>
          </a:xfrm>
          <a:prstGeom prst="rect">
            <a:avLst/>
          </a:prstGeom>
        </p:spPr>
      </p:pic>
    </p:spTree>
    <p:extLst>
      <p:ext uri="{BB962C8B-B14F-4D97-AF65-F5344CB8AC3E}">
        <p14:creationId xmlns:p14="http://schemas.microsoft.com/office/powerpoint/2010/main" val="372330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14300"/>
            <a:ext cx="8915400" cy="1397000"/>
          </a:xfrm>
        </p:spPr>
        <p:style>
          <a:lnRef idx="2">
            <a:schemeClr val="accent2"/>
          </a:lnRef>
          <a:fillRef idx="1">
            <a:schemeClr val="lt1"/>
          </a:fillRef>
          <a:effectRef idx="0">
            <a:schemeClr val="accent2"/>
          </a:effectRef>
          <a:fontRef idx="minor">
            <a:schemeClr val="dk1"/>
          </a:fontRef>
        </p:style>
        <p:txBody>
          <a:bodyPr>
            <a:normAutofit/>
          </a:bodyPr>
          <a:lstStyle/>
          <a:p>
            <a:pPr algn="l"/>
            <a:r>
              <a:rPr lang="en-US" sz="3600" b="1" dirty="0"/>
              <a:t>Reticular formation </a:t>
            </a:r>
            <a:r>
              <a:rPr lang="en-US" sz="3600" dirty="0"/>
              <a:t>– is the brainstem area involved in filtering incoming stimuli</a:t>
            </a:r>
          </a:p>
        </p:txBody>
      </p:sp>
      <p:sp>
        <p:nvSpPr>
          <p:cNvPr id="3" name="Content Placeholder 2"/>
          <p:cNvSpPr>
            <a:spLocks noGrp="1"/>
          </p:cNvSpPr>
          <p:nvPr>
            <p:ph idx="1"/>
          </p:nvPr>
        </p:nvSpPr>
        <p:spPr>
          <a:xfrm>
            <a:off x="114300" y="1600200"/>
            <a:ext cx="4751865" cy="4942328"/>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dirty="0"/>
              <a:t>James has a healthy reticular formation and this allows him to stay alert while he writes it; as well he does not fall asleep as he completes the test. After it is marked, he hears the words “You passed”</a:t>
            </a:r>
          </a:p>
        </p:txBody>
      </p:sp>
      <p:sp>
        <p:nvSpPr>
          <p:cNvPr id="5" name="TextBox 4"/>
          <p:cNvSpPr txBox="1"/>
          <p:nvPr/>
        </p:nvSpPr>
        <p:spPr>
          <a:xfrm>
            <a:off x="5105401" y="2022097"/>
            <a:ext cx="3924300" cy="2862322"/>
          </a:xfrm>
          <a:prstGeom prst="rect">
            <a:avLst/>
          </a:prstGeom>
          <a:noFill/>
        </p:spPr>
        <p:txBody>
          <a:bodyPr wrap="square" rtlCol="0">
            <a:spAutoFit/>
          </a:bodyPr>
          <a:lstStyle/>
          <a:p>
            <a:r>
              <a:rPr lang="en-US" sz="6000" b="1" dirty="0">
                <a:solidFill>
                  <a:srgbClr val="FF0000"/>
                </a:solidFill>
              </a:rPr>
              <a:t>PLEASE </a:t>
            </a:r>
          </a:p>
          <a:p>
            <a:r>
              <a:rPr lang="en-US" sz="6000" b="1" dirty="0">
                <a:solidFill>
                  <a:srgbClr val="FF0000"/>
                </a:solidFill>
              </a:rPr>
              <a:t>PAY ATTENTION</a:t>
            </a:r>
          </a:p>
        </p:txBody>
      </p:sp>
    </p:spTree>
    <p:extLst>
      <p:ext uri="{BB962C8B-B14F-4D97-AF65-F5344CB8AC3E}">
        <p14:creationId xmlns:p14="http://schemas.microsoft.com/office/powerpoint/2010/main" val="377643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51" y="128601"/>
            <a:ext cx="8842549" cy="2330876"/>
          </a:xfrm>
        </p:spPr>
        <p:style>
          <a:lnRef idx="2">
            <a:schemeClr val="accent2"/>
          </a:lnRef>
          <a:fillRef idx="1">
            <a:schemeClr val="lt1"/>
          </a:fillRef>
          <a:effectRef idx="0">
            <a:schemeClr val="accent2"/>
          </a:effectRef>
          <a:fontRef idx="minor">
            <a:schemeClr val="dk1"/>
          </a:fontRef>
        </p:style>
        <p:txBody>
          <a:bodyPr>
            <a:normAutofit/>
          </a:bodyPr>
          <a:lstStyle/>
          <a:p>
            <a:pPr algn="l"/>
            <a:r>
              <a:rPr lang="en-US" sz="3600" b="1" dirty="0"/>
              <a:t>Predictive validity </a:t>
            </a:r>
            <a:r>
              <a:rPr lang="en-US" sz="3600" dirty="0"/>
              <a:t>– when the criterion measures are obtained at a time after a test; tests with predictive validity are career and aptitude tests</a:t>
            </a:r>
          </a:p>
        </p:txBody>
      </p:sp>
      <p:sp>
        <p:nvSpPr>
          <p:cNvPr id="3" name="Content Placeholder 2"/>
          <p:cNvSpPr>
            <a:spLocks noGrp="1"/>
          </p:cNvSpPr>
          <p:nvPr>
            <p:ph idx="1"/>
          </p:nvPr>
        </p:nvSpPr>
        <p:spPr>
          <a:xfrm>
            <a:off x="176851" y="2668452"/>
            <a:ext cx="4549525" cy="4002676"/>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800" dirty="0"/>
              <a:t>If James gets 100% on his written test, the prediction is that James’ car driving should be “good” or he will be “not a bad” car driver; if he is a poor driver, then the test doesn’t have predictive validity</a:t>
            </a:r>
          </a:p>
        </p:txBody>
      </p:sp>
      <p:pic>
        <p:nvPicPr>
          <p:cNvPr id="4" name="Picture 3"/>
          <p:cNvPicPr>
            <a:picLocks noChangeAspect="1"/>
          </p:cNvPicPr>
          <p:nvPr/>
        </p:nvPicPr>
        <p:blipFill>
          <a:blip r:embed="rId2"/>
          <a:stretch>
            <a:fillRect/>
          </a:stretch>
        </p:blipFill>
        <p:spPr>
          <a:xfrm>
            <a:off x="4864100" y="3134627"/>
            <a:ext cx="4161487" cy="2783573"/>
          </a:xfrm>
          <a:prstGeom prst="rect">
            <a:avLst/>
          </a:prstGeom>
        </p:spPr>
      </p:pic>
    </p:spTree>
    <p:extLst>
      <p:ext uri="{BB962C8B-B14F-4D97-AF65-F5344CB8AC3E}">
        <p14:creationId xmlns:p14="http://schemas.microsoft.com/office/powerpoint/2010/main" val="250368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51" y="128600"/>
            <a:ext cx="8842549" cy="1912925"/>
          </a:xfrm>
        </p:spPr>
        <p:style>
          <a:lnRef idx="2">
            <a:schemeClr val="accent2"/>
          </a:lnRef>
          <a:fillRef idx="1">
            <a:schemeClr val="lt1"/>
          </a:fillRef>
          <a:effectRef idx="0">
            <a:schemeClr val="accent2"/>
          </a:effectRef>
          <a:fontRef idx="minor">
            <a:schemeClr val="dk1"/>
          </a:fontRef>
        </p:style>
        <p:txBody>
          <a:bodyPr>
            <a:normAutofit/>
          </a:bodyPr>
          <a:lstStyle/>
          <a:p>
            <a:pPr algn="l"/>
            <a:r>
              <a:rPr lang="en-US" sz="3200" b="1" dirty="0"/>
              <a:t>Semantic Memory </a:t>
            </a:r>
            <a:r>
              <a:rPr lang="en-US" sz="3200" dirty="0"/>
              <a:t>– Explicit memory; memory for the meaning of words, facts, names and general knowledge information</a:t>
            </a:r>
          </a:p>
        </p:txBody>
      </p:sp>
      <p:sp>
        <p:nvSpPr>
          <p:cNvPr id="3" name="Content Placeholder 2"/>
          <p:cNvSpPr>
            <a:spLocks noGrp="1"/>
          </p:cNvSpPr>
          <p:nvPr>
            <p:ph idx="1"/>
          </p:nvPr>
        </p:nvSpPr>
        <p:spPr>
          <a:xfrm>
            <a:off x="176851" y="2235200"/>
            <a:ext cx="5627077" cy="4419853"/>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800" dirty="0"/>
              <a:t>When James takes the written test and his semantic memory is functioning well, he will see the phrase “breaking distance” and remember that it means the distance it takes it stop from a certain speed. He knows that he needs to apply pressure to the brake pedal.</a:t>
            </a:r>
          </a:p>
        </p:txBody>
      </p:sp>
      <p:sp>
        <p:nvSpPr>
          <p:cNvPr id="4" name="Cloud Callout 3"/>
          <p:cNvSpPr/>
          <p:nvPr/>
        </p:nvSpPr>
        <p:spPr>
          <a:xfrm>
            <a:off x="5956300" y="2668451"/>
            <a:ext cx="3010849" cy="2678249"/>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Remember!!!</a:t>
            </a:r>
          </a:p>
        </p:txBody>
      </p:sp>
    </p:spTree>
    <p:extLst>
      <p:ext uri="{BB962C8B-B14F-4D97-AF65-F5344CB8AC3E}">
        <p14:creationId xmlns:p14="http://schemas.microsoft.com/office/powerpoint/2010/main" val="227062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554</Words>
  <Application>Microsoft Macintosh PowerPoint</Application>
  <PresentationFormat>On-screen Show (4:3)</PresentationFormat>
  <Paragraphs>34</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James Driver’s Ed FR Essay!</vt:lpstr>
      <vt:lpstr>Describe how each of the first 4 terms might influence James’ ability to drive a car during the road test. •Describe how each of the remaining 3 terms are related to the results of the written test.</vt:lpstr>
      <vt:lpstr>Cognitive Map – is an organizational web</vt:lpstr>
      <vt:lpstr>Cerebellum – is the region in hindbrain that plays in motor control</vt:lpstr>
      <vt:lpstr>Observational Learning – is viewing one person’s behaviour and then mimicking it</vt:lpstr>
      <vt:lpstr>Human factors – are the ergonomics and workplace safety; it is designing products and focusing on the safety of the user</vt:lpstr>
      <vt:lpstr>Reticular formation – is the brainstem area involved in filtering incoming stimuli</vt:lpstr>
      <vt:lpstr>Predictive validity – when the criterion measures are obtained at a time after a test; tests with predictive validity are career and aptitude tests</vt:lpstr>
      <vt:lpstr>Semantic Memory – Explicit memory; memory for the meaning of words, facts, names and general knowledge information</vt:lpstr>
    </vt:vector>
  </TitlesOfParts>
  <Company>WGSS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Bryant-Taneda</dc:creator>
  <cp:lastModifiedBy>Julia Bryant-Taneda</cp:lastModifiedBy>
  <cp:revision>21</cp:revision>
  <dcterms:created xsi:type="dcterms:W3CDTF">2014-04-06T03:10:21Z</dcterms:created>
  <dcterms:modified xsi:type="dcterms:W3CDTF">2020-05-18T17:02:18Z</dcterms:modified>
</cp:coreProperties>
</file>