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p:restoredTop sz="94663"/>
  </p:normalViewPr>
  <p:slideViewPr>
    <p:cSldViewPr snapToGrid="0" snapToObjects="1">
      <p:cViewPr varScale="1">
        <p:scale>
          <a:sx n="115" d="100"/>
          <a:sy n="115" d="100"/>
        </p:scale>
        <p:origin x="224"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8415-CB5E-BA4B-8B30-2DA41163D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66E2DF-3323-2943-A9B0-1E2BA8B90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ADFD0-C92C-4141-BA48-F3192F441E86}"/>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5" name="Footer Placeholder 4">
            <a:extLst>
              <a:ext uri="{FF2B5EF4-FFF2-40B4-BE49-F238E27FC236}">
                <a16:creationId xmlns:a16="http://schemas.microsoft.com/office/drawing/2014/main" id="{0AB384FF-DB17-D944-B7FF-8576B0F15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E6E31-A04F-8D42-BA1D-825252FA88F9}"/>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28304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CC86-D237-3046-8CC4-54047DF32F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AB0DE9-0CAD-A642-A01E-2AAD059B9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F5339-4C43-0548-B29C-4B88BBC1C3E0}"/>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5" name="Footer Placeholder 4">
            <a:extLst>
              <a:ext uri="{FF2B5EF4-FFF2-40B4-BE49-F238E27FC236}">
                <a16:creationId xmlns:a16="http://schemas.microsoft.com/office/drawing/2014/main" id="{DFE7FA53-85E8-D048-B256-5BEA267ED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3FFFD-ED9B-F14D-AC61-490BF2F6CB2F}"/>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387442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7324DC-8A50-1341-8BC0-B2EF4C85AE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FD98E-111D-2D40-B74B-BFFEA0F8B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13646-D077-5040-B406-656B58781415}"/>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5" name="Footer Placeholder 4">
            <a:extLst>
              <a:ext uri="{FF2B5EF4-FFF2-40B4-BE49-F238E27FC236}">
                <a16:creationId xmlns:a16="http://schemas.microsoft.com/office/drawing/2014/main" id="{5217DFE8-A218-B44A-B0F9-1936BD915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1571D-4109-5C4C-B5BE-CA9E5F37D869}"/>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34451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9EC8-BA57-1A41-82DE-F6A458834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27D3F-B8FF-3B43-959A-317C55201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2567D-88AA-BC4A-9264-C3170439FF3D}"/>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5" name="Footer Placeholder 4">
            <a:extLst>
              <a:ext uri="{FF2B5EF4-FFF2-40B4-BE49-F238E27FC236}">
                <a16:creationId xmlns:a16="http://schemas.microsoft.com/office/drawing/2014/main" id="{7196413D-95FF-5344-B96B-E1DD2B606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DE8F7-EF45-C34B-B4A0-6212C67C048E}"/>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415509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6114-5705-0B43-9E40-91E5FC6CB2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E749FD-3FE6-C349-937E-E5EF1A3DE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CD267-9E11-B441-A810-1ECF7BCD9BEC}"/>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5" name="Footer Placeholder 4">
            <a:extLst>
              <a:ext uri="{FF2B5EF4-FFF2-40B4-BE49-F238E27FC236}">
                <a16:creationId xmlns:a16="http://schemas.microsoft.com/office/drawing/2014/main" id="{DCA0B57B-A0BB-1D41-BB97-68F5AF4F1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AFCB9-31FA-434E-9715-96E763AA6B83}"/>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100147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4A97-A017-3B45-A4BD-2415150531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0471F-38B1-6D48-AD34-7A969072F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62E9CD-A488-BA49-9AE6-80E3A4A4A9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883C83-0A99-9446-A20B-4DE0C6DD2CB7}"/>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6" name="Footer Placeholder 5">
            <a:extLst>
              <a:ext uri="{FF2B5EF4-FFF2-40B4-BE49-F238E27FC236}">
                <a16:creationId xmlns:a16="http://schemas.microsoft.com/office/drawing/2014/main" id="{A2764E5A-E4EC-8843-9BC4-CB951DAB3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F2E50-797F-FF41-8ECB-D89FACC69AD1}"/>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9748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A804-A286-4544-9820-ED7C04D358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2B100B-1DEE-AC49-B9ED-4924E89D2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0655F7-6596-9943-B8B8-5265643A90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9AD381-339E-814F-97B6-A7FDCF220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27F7A5-F6A0-384C-83DC-4C18722C98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9703D6-07B0-1E41-824B-1E45930D795C}"/>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8" name="Footer Placeholder 7">
            <a:extLst>
              <a:ext uri="{FF2B5EF4-FFF2-40B4-BE49-F238E27FC236}">
                <a16:creationId xmlns:a16="http://schemas.microsoft.com/office/drawing/2014/main" id="{CE81406C-14A7-9149-8558-01D21DC936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CB5B2B-0AAE-C54A-BF25-2983FE00AB4A}"/>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15627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5204-8831-414E-B873-E44E34AC5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14B0E-54DD-5F40-98D5-F6B9F8696ADF}"/>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4" name="Footer Placeholder 3">
            <a:extLst>
              <a:ext uri="{FF2B5EF4-FFF2-40B4-BE49-F238E27FC236}">
                <a16:creationId xmlns:a16="http://schemas.microsoft.com/office/drawing/2014/main" id="{B82251AC-4596-4C40-BC83-AA4D8C7C5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4C67-578B-9249-8E3A-806817B67FB3}"/>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199166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C43E04-DFC0-DA4F-9145-E3B193B6E1FB}"/>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3" name="Footer Placeholder 2">
            <a:extLst>
              <a:ext uri="{FF2B5EF4-FFF2-40B4-BE49-F238E27FC236}">
                <a16:creationId xmlns:a16="http://schemas.microsoft.com/office/drawing/2014/main" id="{9DA51DB0-A791-9C46-9447-DC69344B34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86658E-2CDE-6D41-8A01-54CC0DDB3F45}"/>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38850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2936-DD4C-6743-ACD1-6D9E01057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72186-7F62-EE49-9A15-B54D7952D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89DE6C-460A-E448-8590-4BBC66C0F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DC00B-F8D3-194F-AEC3-0BEBFCF03EE7}"/>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6" name="Footer Placeholder 5">
            <a:extLst>
              <a:ext uri="{FF2B5EF4-FFF2-40B4-BE49-F238E27FC236}">
                <a16:creationId xmlns:a16="http://schemas.microsoft.com/office/drawing/2014/main" id="{586CA1F0-5138-B441-905D-7F958EDA5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42AEB-617F-4745-9AE5-FB7693442222}"/>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237110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A885-0607-1A40-98AA-81D283CB2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2667DE-2026-CB44-9993-A5F844816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C88EE2-3E28-C34B-98E6-9C63FF780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A523E-8017-914E-9F8A-5D67C1E42100}"/>
              </a:ext>
            </a:extLst>
          </p:cNvPr>
          <p:cNvSpPr>
            <a:spLocks noGrp="1"/>
          </p:cNvSpPr>
          <p:nvPr>
            <p:ph type="dt" sz="half" idx="10"/>
          </p:nvPr>
        </p:nvSpPr>
        <p:spPr/>
        <p:txBody>
          <a:bodyPr/>
          <a:lstStyle/>
          <a:p>
            <a:fld id="{D166919E-ED58-554A-AA9A-BD2AC12AA8D5}" type="datetimeFigureOut">
              <a:rPr lang="en-US" smtClean="0"/>
              <a:t>5/15/20</a:t>
            </a:fld>
            <a:endParaRPr lang="en-US"/>
          </a:p>
        </p:txBody>
      </p:sp>
      <p:sp>
        <p:nvSpPr>
          <p:cNvPr id="6" name="Footer Placeholder 5">
            <a:extLst>
              <a:ext uri="{FF2B5EF4-FFF2-40B4-BE49-F238E27FC236}">
                <a16:creationId xmlns:a16="http://schemas.microsoft.com/office/drawing/2014/main" id="{F3B1DD2B-AAA9-A441-93F1-D70A10B42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15C42-FFCC-B245-90A9-9224778A521E}"/>
              </a:ext>
            </a:extLst>
          </p:cNvPr>
          <p:cNvSpPr>
            <a:spLocks noGrp="1"/>
          </p:cNvSpPr>
          <p:nvPr>
            <p:ph type="sldNum" sz="quarter" idx="12"/>
          </p:nvPr>
        </p:nvSpPr>
        <p:spPr/>
        <p:txBody>
          <a:bodyPr/>
          <a:lstStyle/>
          <a:p>
            <a:fld id="{F7E447C7-914F-434B-A323-6DB6791B89E5}" type="slidenum">
              <a:rPr lang="en-US" smtClean="0"/>
              <a:t>‹#›</a:t>
            </a:fld>
            <a:endParaRPr lang="en-US"/>
          </a:p>
        </p:txBody>
      </p:sp>
    </p:spTree>
    <p:extLst>
      <p:ext uri="{BB962C8B-B14F-4D97-AF65-F5344CB8AC3E}">
        <p14:creationId xmlns:p14="http://schemas.microsoft.com/office/powerpoint/2010/main" val="270105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19FF-C836-3F4B-A4C4-7E5878EA1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7CFB2-FF1C-9144-A3F7-49D7DB987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544CC-9314-A740-853F-E28AF41F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6919E-ED58-554A-AA9A-BD2AC12AA8D5}" type="datetimeFigureOut">
              <a:rPr lang="en-US" smtClean="0"/>
              <a:t>5/15/20</a:t>
            </a:fld>
            <a:endParaRPr lang="en-US"/>
          </a:p>
        </p:txBody>
      </p:sp>
      <p:sp>
        <p:nvSpPr>
          <p:cNvPr id="5" name="Footer Placeholder 4">
            <a:extLst>
              <a:ext uri="{FF2B5EF4-FFF2-40B4-BE49-F238E27FC236}">
                <a16:creationId xmlns:a16="http://schemas.microsoft.com/office/drawing/2014/main" id="{8ED9DB08-415D-D448-BAD2-983464AE2C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994360-7EB2-8C47-92EC-854218EDD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447C7-914F-434B-A323-6DB6791B89E5}" type="slidenum">
              <a:rPr lang="en-US" smtClean="0"/>
              <a:t>‹#›</a:t>
            </a:fld>
            <a:endParaRPr lang="en-US"/>
          </a:p>
        </p:txBody>
      </p:sp>
    </p:spTree>
    <p:extLst>
      <p:ext uri="{BB962C8B-B14F-4D97-AF65-F5344CB8AC3E}">
        <p14:creationId xmlns:p14="http://schemas.microsoft.com/office/powerpoint/2010/main" val="242115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a16="http://schemas.microsoft.com/office/drawing/2014/main" id="{6B891B91-2C56-427C-826E-6FAA7346FCD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3047" y="10"/>
            <a:ext cx="12191999" cy="6857990"/>
          </a:xfrm>
          <a:prstGeom prst="rect">
            <a:avLst/>
          </a:prstGeom>
        </p:spPr>
      </p:pic>
      <p:sp>
        <p:nvSpPr>
          <p:cNvPr id="9" name="Rectangle 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02811-450E-2848-A2B4-A719ACD1D819}"/>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r>
              <a:rPr lang="en-US" sz="4800" b="1" dirty="0">
                <a:solidFill>
                  <a:srgbClr val="FFFFFF"/>
                </a:solidFill>
              </a:rPr>
              <a:t>AP PSYCHOLOGY EXAM</a:t>
            </a:r>
          </a:p>
        </p:txBody>
      </p:sp>
      <p:sp>
        <p:nvSpPr>
          <p:cNvPr id="3" name="Subtitle 2">
            <a:extLst>
              <a:ext uri="{FF2B5EF4-FFF2-40B4-BE49-F238E27FC236}">
                <a16:creationId xmlns:a16="http://schemas.microsoft.com/office/drawing/2014/main" id="{E44585EF-3EAE-E040-B410-991002FFCB24}"/>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r>
              <a:rPr lang="en-US" sz="3200" b="1" dirty="0">
                <a:solidFill>
                  <a:srgbClr val="FFFFFF"/>
                </a:solidFill>
              </a:rPr>
              <a:t>Free Response Question - Concepts </a:t>
            </a:r>
          </a:p>
        </p:txBody>
      </p:sp>
    </p:spTree>
    <p:extLst>
      <p:ext uri="{BB962C8B-B14F-4D97-AF65-F5344CB8AC3E}">
        <p14:creationId xmlns:p14="http://schemas.microsoft.com/office/powerpoint/2010/main" val="131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D085-7C03-6540-8F1C-B041B8F554A5}"/>
              </a:ext>
            </a:extLst>
          </p:cNvPr>
          <p:cNvSpPr>
            <a:spLocks noGrp="1"/>
          </p:cNvSpPr>
          <p:nvPr>
            <p:ph type="title"/>
          </p:nvPr>
        </p:nvSpPr>
        <p:spPr/>
        <p:txBody>
          <a:bodyPr/>
          <a:lstStyle/>
          <a:p>
            <a:r>
              <a:rPr lang="en-US"/>
              <a:t>Explain how each of the following could </a:t>
            </a:r>
            <a:r>
              <a:rPr lang="en-US">
                <a:solidFill>
                  <a:srgbClr val="FF0000"/>
                </a:solidFill>
              </a:rPr>
              <a:t>influence Zoe’s decision</a:t>
            </a:r>
            <a:r>
              <a:rPr lang="en-US"/>
              <a:t>.</a:t>
            </a:r>
            <a:endParaRPr lang="en-US" dirty="0"/>
          </a:p>
        </p:txBody>
      </p:sp>
      <p:sp>
        <p:nvSpPr>
          <p:cNvPr id="3" name="Content Placeholder 2">
            <a:extLst>
              <a:ext uri="{FF2B5EF4-FFF2-40B4-BE49-F238E27FC236}">
                <a16:creationId xmlns:a16="http://schemas.microsoft.com/office/drawing/2014/main" id="{C6DD90A5-2DDD-FF41-98E1-11D102CF08BA}"/>
              </a:ext>
            </a:extLst>
          </p:cNvPr>
          <p:cNvSpPr>
            <a:spLocks noGrp="1"/>
          </p:cNvSpPr>
          <p:nvPr>
            <p:ph idx="1"/>
          </p:nvPr>
        </p:nvSpPr>
        <p:spPr>
          <a:xfrm>
            <a:off x="838200" y="1825625"/>
            <a:ext cx="10515600" cy="3475038"/>
          </a:xfrm>
        </p:spPr>
        <p:txBody>
          <a:bodyPr>
            <a:normAutofit/>
          </a:bodyPr>
          <a:lstStyle/>
          <a:p>
            <a:r>
              <a:rPr lang="en-US" sz="3200" dirty="0">
                <a:solidFill>
                  <a:srgbClr val="FF0000"/>
                </a:solidFill>
                <a:latin typeface="+mj-lt"/>
                <a:cs typeface="Garamond"/>
              </a:rPr>
              <a:t>FOOT IN THE DOOR PHENOMENON </a:t>
            </a:r>
            <a:r>
              <a:rPr lang="en-US" sz="3200" dirty="0">
                <a:latin typeface="+mj-lt"/>
                <a:cs typeface="Garamond"/>
              </a:rPr>
              <a:t>is the tendency for people who have first agreed to a small request to comply later with a larger request.  </a:t>
            </a:r>
          </a:p>
          <a:p>
            <a:r>
              <a:rPr lang="en-US" sz="3200" dirty="0">
                <a:latin typeface="+mj-lt"/>
                <a:cs typeface="Garamond"/>
              </a:rPr>
              <a:t>If the sales person convinces Zoey to take a test drive in the little red Honda and Zoe enjoys the pride of driving the car, the sales person can later persuade her to consider a payment plan to purchase the car. </a:t>
            </a:r>
            <a:endParaRPr lang="en-US" sz="3200" dirty="0">
              <a:latin typeface="+mj-lt"/>
            </a:endParaRPr>
          </a:p>
        </p:txBody>
      </p:sp>
      <p:pic>
        <p:nvPicPr>
          <p:cNvPr id="4" name="Picture 3" descr="AFootInTheDoor.png">
            <a:extLst>
              <a:ext uri="{FF2B5EF4-FFF2-40B4-BE49-F238E27FC236}">
                <a16:creationId xmlns:a16="http://schemas.microsoft.com/office/drawing/2014/main" id="{B38351EE-7AC4-D048-A5A2-1BBFE5351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394" y="4743586"/>
            <a:ext cx="2918456" cy="1749289"/>
          </a:xfrm>
          <a:prstGeom prst="rect">
            <a:avLst/>
          </a:prstGeom>
        </p:spPr>
      </p:pic>
    </p:spTree>
    <p:extLst>
      <p:ext uri="{BB962C8B-B14F-4D97-AF65-F5344CB8AC3E}">
        <p14:creationId xmlns:p14="http://schemas.microsoft.com/office/powerpoint/2010/main" val="9571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3EA7-6751-6845-B7CD-ED68074966CD}"/>
              </a:ext>
            </a:extLst>
          </p:cNvPr>
          <p:cNvSpPr>
            <a:spLocks noGrp="1"/>
          </p:cNvSpPr>
          <p:nvPr>
            <p:ph type="title"/>
          </p:nvPr>
        </p:nvSpPr>
        <p:spPr>
          <a:xfrm>
            <a:off x="314325" y="167968"/>
            <a:ext cx="11639781" cy="2790824"/>
          </a:xfrm>
        </p:spPr>
        <p:txBody>
          <a:bodyPr>
            <a:normAutofit fontScale="90000"/>
          </a:bodyPr>
          <a:lstStyle/>
          <a:p>
            <a:br>
              <a:rPr lang="en-US" sz="3600" dirty="0"/>
            </a:br>
            <a:r>
              <a:rPr lang="en-US" sz="3600" dirty="0"/>
              <a:t>Zoey wants to buy a new car but is having difficulty deciding what kind of car to buy.  She is feeling anxious and wants to make a decision soon.  Zoey visits several local car dealers and asks for the advice of some of her friends.  Explain how each of the following could </a:t>
            </a:r>
            <a:r>
              <a:rPr lang="en-US" sz="3600" dirty="0">
                <a:solidFill>
                  <a:srgbClr val="FF0000"/>
                </a:solidFill>
              </a:rPr>
              <a:t>influence her decision</a:t>
            </a:r>
            <a:r>
              <a:rPr lang="en-US" sz="3600" dirty="0"/>
              <a:t>.  Be sure to discuss each concept in the context of Zoey’s decision.</a:t>
            </a:r>
            <a:br>
              <a:rPr lang="en-CA" dirty="0"/>
            </a:br>
            <a:endParaRPr lang="en-US" dirty="0"/>
          </a:p>
        </p:txBody>
      </p:sp>
      <p:sp>
        <p:nvSpPr>
          <p:cNvPr id="3" name="Content Placeholder 2">
            <a:extLst>
              <a:ext uri="{FF2B5EF4-FFF2-40B4-BE49-F238E27FC236}">
                <a16:creationId xmlns:a16="http://schemas.microsoft.com/office/drawing/2014/main" id="{7C318993-15DB-AD4E-AFA4-8769A712E331}"/>
              </a:ext>
            </a:extLst>
          </p:cNvPr>
          <p:cNvSpPr>
            <a:spLocks noGrp="1"/>
          </p:cNvSpPr>
          <p:nvPr>
            <p:ph idx="1"/>
          </p:nvPr>
        </p:nvSpPr>
        <p:spPr>
          <a:xfrm>
            <a:off x="352425" y="3839735"/>
            <a:ext cx="11111029" cy="2048107"/>
          </a:xfrm>
        </p:spPr>
        <p:txBody>
          <a:bodyPr numCol="2">
            <a:noAutofit/>
          </a:bodyPr>
          <a:lstStyle/>
          <a:p>
            <a:pPr marL="0" indent="0">
              <a:buNone/>
            </a:pPr>
            <a:r>
              <a:rPr lang="en-US" dirty="0"/>
              <a:t>•Approach-avoidance conflict</a:t>
            </a:r>
            <a:endParaRPr lang="en-CA" dirty="0"/>
          </a:p>
          <a:p>
            <a:pPr marL="0" indent="0">
              <a:buNone/>
            </a:pPr>
            <a:r>
              <a:rPr lang="en-US" dirty="0"/>
              <a:t>•Central route to persuasion</a:t>
            </a:r>
            <a:endParaRPr lang="en-CA" dirty="0"/>
          </a:p>
          <a:p>
            <a:pPr marL="0" indent="0">
              <a:buNone/>
            </a:pPr>
            <a:r>
              <a:rPr lang="en-US" dirty="0"/>
              <a:t>•Heuristics</a:t>
            </a:r>
            <a:endParaRPr lang="en-CA" dirty="0"/>
          </a:p>
          <a:p>
            <a:pPr marL="0" indent="0">
              <a:buNone/>
            </a:pPr>
            <a:r>
              <a:rPr lang="en-US" dirty="0"/>
              <a:t>•Individualism</a:t>
            </a:r>
          </a:p>
          <a:p>
            <a:pPr marL="0" indent="0">
              <a:buNone/>
            </a:pPr>
            <a:endParaRPr lang="en-CA" dirty="0"/>
          </a:p>
          <a:p>
            <a:pPr marL="0" indent="0">
              <a:buNone/>
            </a:pPr>
            <a:r>
              <a:rPr lang="en-US" dirty="0"/>
              <a:t>•Rationalization</a:t>
            </a:r>
            <a:endParaRPr lang="en-CA" dirty="0"/>
          </a:p>
          <a:p>
            <a:pPr marL="0" indent="0">
              <a:buNone/>
            </a:pPr>
            <a:r>
              <a:rPr lang="en-US" dirty="0"/>
              <a:t>•Self-efficacy</a:t>
            </a:r>
          </a:p>
          <a:p>
            <a:pPr marL="0" indent="0">
              <a:buNone/>
            </a:pPr>
            <a:r>
              <a:rPr lang="en-US" dirty="0"/>
              <a:t>•The autonomic nervous system</a:t>
            </a:r>
            <a:r>
              <a:rPr lang="en-CA" dirty="0">
                <a:effectLst/>
              </a:rPr>
              <a:t> </a:t>
            </a:r>
          </a:p>
          <a:p>
            <a:pPr marL="0" indent="0">
              <a:buNone/>
            </a:pPr>
            <a:r>
              <a:rPr lang="en-CA" dirty="0"/>
              <a:t>•The Foot in the door phenomenon</a:t>
            </a:r>
          </a:p>
          <a:p>
            <a:endParaRPr lang="en-US" dirty="0"/>
          </a:p>
        </p:txBody>
      </p:sp>
    </p:spTree>
    <p:extLst>
      <p:ext uri="{BB962C8B-B14F-4D97-AF65-F5344CB8AC3E}">
        <p14:creationId xmlns:p14="http://schemas.microsoft.com/office/powerpoint/2010/main" val="7771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922D-69FD-FD44-B93F-D18348A95780}"/>
              </a:ext>
            </a:extLst>
          </p:cNvPr>
          <p:cNvSpPr>
            <a:spLocks noGrp="1"/>
          </p:cNvSpPr>
          <p:nvPr>
            <p:ph type="title"/>
          </p:nvPr>
        </p:nvSpPr>
        <p:spPr/>
        <p:txBody>
          <a:bodyPr/>
          <a:lstStyle/>
          <a:p>
            <a:r>
              <a:rPr lang="en-US" dirty="0"/>
              <a:t>Explain how each of the following could </a:t>
            </a:r>
            <a:r>
              <a:rPr lang="en-US" dirty="0">
                <a:solidFill>
                  <a:srgbClr val="FF0000"/>
                </a:solidFill>
              </a:rPr>
              <a:t>influence Zoe’s decision</a:t>
            </a:r>
            <a:r>
              <a:rPr lang="en-US" dirty="0"/>
              <a:t>.</a:t>
            </a:r>
          </a:p>
        </p:txBody>
      </p:sp>
      <p:sp>
        <p:nvSpPr>
          <p:cNvPr id="3" name="Content Placeholder 2">
            <a:extLst>
              <a:ext uri="{FF2B5EF4-FFF2-40B4-BE49-F238E27FC236}">
                <a16:creationId xmlns:a16="http://schemas.microsoft.com/office/drawing/2014/main" id="{792D457D-1C8A-DD44-80ED-CE25BD7C3A75}"/>
              </a:ext>
            </a:extLst>
          </p:cNvPr>
          <p:cNvSpPr>
            <a:spLocks noGrp="1"/>
          </p:cNvSpPr>
          <p:nvPr>
            <p:ph idx="1"/>
          </p:nvPr>
        </p:nvSpPr>
        <p:spPr/>
        <p:txBody>
          <a:bodyPr>
            <a:normAutofit/>
          </a:bodyPr>
          <a:lstStyle/>
          <a:p>
            <a:r>
              <a:rPr lang="en-US" sz="3200" dirty="0">
                <a:latin typeface="+mj-lt"/>
                <a:cs typeface="Garamond"/>
              </a:rPr>
              <a:t>When buying a car, it is important to consider the factors that could influence Zoey’s decision.  </a:t>
            </a:r>
            <a:r>
              <a:rPr lang="en-US" sz="3200" dirty="0">
                <a:solidFill>
                  <a:srgbClr val="FF0000"/>
                </a:solidFill>
                <a:latin typeface="+mj-lt"/>
                <a:cs typeface="Garamond"/>
              </a:rPr>
              <a:t>APPROACH-AVOIDANCE CONFLICT </a:t>
            </a:r>
            <a:r>
              <a:rPr lang="en-US" sz="3200" dirty="0">
                <a:latin typeface="+mj-lt"/>
                <a:cs typeface="Garamond"/>
              </a:rPr>
              <a:t>is defined as the choices between something positive but being punished or regretful of the choice later. </a:t>
            </a:r>
          </a:p>
          <a:p>
            <a:r>
              <a:rPr lang="en-US" sz="3200" dirty="0">
                <a:latin typeface="+mj-lt"/>
                <a:cs typeface="Garamond"/>
              </a:rPr>
              <a:t>So Zoey buys a cheaper brand of a car (a good economic choice), yet she will feel bitter that she needs to change the oil or have repairs more frequently (which is not so appealing).</a:t>
            </a:r>
            <a:endParaRPr lang="en-US" sz="3200" dirty="0">
              <a:latin typeface="+mj-lt"/>
            </a:endParaRPr>
          </a:p>
        </p:txBody>
      </p:sp>
    </p:spTree>
    <p:extLst>
      <p:ext uri="{BB962C8B-B14F-4D97-AF65-F5344CB8AC3E}">
        <p14:creationId xmlns:p14="http://schemas.microsoft.com/office/powerpoint/2010/main" val="242241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1665-DA83-914C-8974-CC390118BA06}"/>
              </a:ext>
            </a:extLst>
          </p:cNvPr>
          <p:cNvSpPr>
            <a:spLocks noGrp="1"/>
          </p:cNvSpPr>
          <p:nvPr>
            <p:ph type="title"/>
          </p:nvPr>
        </p:nvSpPr>
        <p:spPr/>
        <p:txBody>
          <a:bodyPr/>
          <a:lstStyle/>
          <a:p>
            <a:r>
              <a:rPr lang="en-US" dirty="0"/>
              <a:t>Explain how each of the following could </a:t>
            </a:r>
            <a:r>
              <a:rPr lang="en-US" dirty="0">
                <a:solidFill>
                  <a:srgbClr val="FF0000"/>
                </a:solidFill>
              </a:rPr>
              <a:t>influence Zoe’s decision</a:t>
            </a:r>
            <a:r>
              <a:rPr lang="en-US" dirty="0"/>
              <a:t>.</a:t>
            </a:r>
          </a:p>
        </p:txBody>
      </p:sp>
      <p:sp>
        <p:nvSpPr>
          <p:cNvPr id="3" name="Content Placeholder 2">
            <a:extLst>
              <a:ext uri="{FF2B5EF4-FFF2-40B4-BE49-F238E27FC236}">
                <a16:creationId xmlns:a16="http://schemas.microsoft.com/office/drawing/2014/main" id="{F05F4FF1-AD20-804D-BAE8-7856D6D879A0}"/>
              </a:ext>
            </a:extLst>
          </p:cNvPr>
          <p:cNvSpPr>
            <a:spLocks noGrp="1"/>
          </p:cNvSpPr>
          <p:nvPr>
            <p:ph idx="1"/>
          </p:nvPr>
        </p:nvSpPr>
        <p:spPr>
          <a:xfrm>
            <a:off x="838200" y="1825625"/>
            <a:ext cx="10515600" cy="3460053"/>
          </a:xfrm>
        </p:spPr>
        <p:txBody>
          <a:bodyPr>
            <a:normAutofit/>
          </a:bodyPr>
          <a:lstStyle/>
          <a:p>
            <a:r>
              <a:rPr lang="en-US" sz="3200" dirty="0">
                <a:solidFill>
                  <a:srgbClr val="FF0000"/>
                </a:solidFill>
                <a:latin typeface="+mj-lt"/>
                <a:cs typeface="Garamond"/>
              </a:rPr>
              <a:t>CENTRAL ROUTE TO PERSUASION </a:t>
            </a:r>
            <a:r>
              <a:rPr lang="en-US" sz="3200" dirty="0">
                <a:latin typeface="+mj-lt"/>
                <a:cs typeface="Garamond"/>
              </a:rPr>
              <a:t>is defined as the cognitive process by which the consumer focuses on the product message rather than the product itself.  </a:t>
            </a:r>
          </a:p>
          <a:p>
            <a:r>
              <a:rPr lang="en-US" sz="3200" dirty="0">
                <a:latin typeface="+mj-lt"/>
                <a:cs typeface="Garamond"/>
              </a:rPr>
              <a:t>Say Zoey likes and is persuaded by a commercial that she saw for a brand of car, she will likely automatically be attracted to the features of the advertisement and wanting to buy that car regardless of the specs in the automobile booklet. </a:t>
            </a:r>
            <a:endParaRPr lang="en-US" sz="3200" dirty="0">
              <a:latin typeface="+mj-lt"/>
            </a:endParaRPr>
          </a:p>
        </p:txBody>
      </p:sp>
      <p:pic>
        <p:nvPicPr>
          <p:cNvPr id="4" name="Picture 3" descr="PetiteLemon_StopAndGo.jpg">
            <a:extLst>
              <a:ext uri="{FF2B5EF4-FFF2-40B4-BE49-F238E27FC236}">
                <a16:creationId xmlns:a16="http://schemas.microsoft.com/office/drawing/2014/main" id="{5EB02DB6-1EFB-B34A-AEA9-C4127CF44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674" y="4778988"/>
            <a:ext cx="2172541" cy="2706624"/>
          </a:xfrm>
          <a:prstGeom prst="rect">
            <a:avLst/>
          </a:prstGeom>
        </p:spPr>
      </p:pic>
    </p:spTree>
    <p:extLst>
      <p:ext uri="{BB962C8B-B14F-4D97-AF65-F5344CB8AC3E}">
        <p14:creationId xmlns:p14="http://schemas.microsoft.com/office/powerpoint/2010/main" val="22514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2EEF-478B-9A45-BDBF-54F5AB16C785}"/>
              </a:ext>
            </a:extLst>
          </p:cNvPr>
          <p:cNvSpPr>
            <a:spLocks noGrp="1"/>
          </p:cNvSpPr>
          <p:nvPr>
            <p:ph type="title"/>
          </p:nvPr>
        </p:nvSpPr>
        <p:spPr/>
        <p:txBody>
          <a:bodyPr/>
          <a:lstStyle/>
          <a:p>
            <a:r>
              <a:rPr lang="en-US" dirty="0"/>
              <a:t>Explain how each of the following could </a:t>
            </a:r>
            <a:r>
              <a:rPr lang="en-US" dirty="0">
                <a:solidFill>
                  <a:srgbClr val="FF0000"/>
                </a:solidFill>
              </a:rPr>
              <a:t>influence Zoe’s decision</a:t>
            </a:r>
            <a:r>
              <a:rPr lang="en-US" dirty="0"/>
              <a:t>.</a:t>
            </a:r>
          </a:p>
        </p:txBody>
      </p:sp>
      <p:sp>
        <p:nvSpPr>
          <p:cNvPr id="3" name="Content Placeholder 2">
            <a:extLst>
              <a:ext uri="{FF2B5EF4-FFF2-40B4-BE49-F238E27FC236}">
                <a16:creationId xmlns:a16="http://schemas.microsoft.com/office/drawing/2014/main" id="{378D6641-D486-DF46-A60D-FEDB379BAD9C}"/>
              </a:ext>
            </a:extLst>
          </p:cNvPr>
          <p:cNvSpPr>
            <a:spLocks noGrp="1"/>
          </p:cNvSpPr>
          <p:nvPr>
            <p:ph idx="1"/>
          </p:nvPr>
        </p:nvSpPr>
        <p:spPr>
          <a:xfrm>
            <a:off x="838200" y="1825625"/>
            <a:ext cx="10515600" cy="3074988"/>
          </a:xfrm>
        </p:spPr>
        <p:txBody>
          <a:bodyPr>
            <a:normAutofit/>
          </a:bodyPr>
          <a:lstStyle/>
          <a:p>
            <a:r>
              <a:rPr lang="en-US" sz="3200" dirty="0">
                <a:solidFill>
                  <a:srgbClr val="FF0000"/>
                </a:solidFill>
                <a:latin typeface="+mj-lt"/>
                <a:cs typeface="Garamond"/>
              </a:rPr>
              <a:t>HEURISTICS </a:t>
            </a:r>
            <a:r>
              <a:rPr lang="en-US" sz="3200" dirty="0">
                <a:latin typeface="+mj-lt"/>
                <a:cs typeface="Garamond"/>
              </a:rPr>
              <a:t>is defined as an experience based on techniques that help problem solving and can be related to educated guesses or common sense.  </a:t>
            </a:r>
          </a:p>
          <a:p>
            <a:r>
              <a:rPr lang="en-US" sz="3200" dirty="0">
                <a:latin typeface="+mj-lt"/>
                <a:cs typeface="Garamond"/>
              </a:rPr>
              <a:t>So Zoey may know that Honda makes good cars before she decides to go car shopping and use that to solve her car buying problem and decide to purchase a Honda. </a:t>
            </a:r>
            <a:endParaRPr lang="en-US" sz="3200" dirty="0">
              <a:latin typeface="+mj-lt"/>
            </a:endParaRPr>
          </a:p>
        </p:txBody>
      </p:sp>
      <p:pic>
        <p:nvPicPr>
          <p:cNvPr id="4" name="Picture 3">
            <a:extLst>
              <a:ext uri="{FF2B5EF4-FFF2-40B4-BE49-F238E27FC236}">
                <a16:creationId xmlns:a16="http://schemas.microsoft.com/office/drawing/2014/main" id="{87A2940B-0693-544B-871A-67BD7C8904CA}"/>
              </a:ext>
            </a:extLst>
          </p:cNvPr>
          <p:cNvPicPr>
            <a:picLocks noChangeAspect="1"/>
          </p:cNvPicPr>
          <p:nvPr/>
        </p:nvPicPr>
        <p:blipFill>
          <a:blip r:embed="rId2"/>
          <a:stretch>
            <a:fillRect/>
          </a:stretch>
        </p:blipFill>
        <p:spPr>
          <a:xfrm>
            <a:off x="838200" y="4619755"/>
            <a:ext cx="2772710" cy="1873120"/>
          </a:xfrm>
          <a:prstGeom prst="rect">
            <a:avLst/>
          </a:prstGeom>
        </p:spPr>
      </p:pic>
    </p:spTree>
    <p:extLst>
      <p:ext uri="{BB962C8B-B14F-4D97-AF65-F5344CB8AC3E}">
        <p14:creationId xmlns:p14="http://schemas.microsoft.com/office/powerpoint/2010/main" val="4469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6620-4967-404D-A79B-EC3EAB65B18C}"/>
              </a:ext>
            </a:extLst>
          </p:cNvPr>
          <p:cNvSpPr>
            <a:spLocks noGrp="1"/>
          </p:cNvSpPr>
          <p:nvPr>
            <p:ph type="title"/>
          </p:nvPr>
        </p:nvSpPr>
        <p:spPr/>
        <p:txBody>
          <a:bodyPr/>
          <a:lstStyle/>
          <a:p>
            <a:r>
              <a:rPr lang="en-US" dirty="0"/>
              <a:t>Explain how each of the following could </a:t>
            </a:r>
            <a:r>
              <a:rPr lang="en-US" dirty="0">
                <a:solidFill>
                  <a:srgbClr val="FF0000"/>
                </a:solidFill>
              </a:rPr>
              <a:t>influence Zoe’s decision</a:t>
            </a:r>
            <a:r>
              <a:rPr lang="en-US" dirty="0"/>
              <a:t>.</a:t>
            </a:r>
          </a:p>
        </p:txBody>
      </p:sp>
      <p:sp>
        <p:nvSpPr>
          <p:cNvPr id="3" name="Content Placeholder 2">
            <a:extLst>
              <a:ext uri="{FF2B5EF4-FFF2-40B4-BE49-F238E27FC236}">
                <a16:creationId xmlns:a16="http://schemas.microsoft.com/office/drawing/2014/main" id="{8AAF35BC-335E-EA47-B399-F48DDEC0B37C}"/>
              </a:ext>
            </a:extLst>
          </p:cNvPr>
          <p:cNvSpPr>
            <a:spLocks noGrp="1"/>
          </p:cNvSpPr>
          <p:nvPr>
            <p:ph idx="1"/>
          </p:nvPr>
        </p:nvSpPr>
        <p:spPr>
          <a:xfrm>
            <a:off x="838200" y="1825625"/>
            <a:ext cx="10515600" cy="2774950"/>
          </a:xfrm>
        </p:spPr>
        <p:txBody>
          <a:bodyPr>
            <a:normAutofit/>
          </a:bodyPr>
          <a:lstStyle/>
          <a:p>
            <a:r>
              <a:rPr lang="en-US" sz="3200" dirty="0">
                <a:solidFill>
                  <a:srgbClr val="FF0000"/>
                </a:solidFill>
                <a:latin typeface="+mj-lt"/>
                <a:cs typeface="Garamond"/>
              </a:rPr>
              <a:t>INDIVIDUALISM </a:t>
            </a:r>
            <a:r>
              <a:rPr lang="en-US" sz="3200" dirty="0">
                <a:latin typeface="+mj-lt"/>
                <a:cs typeface="Garamond"/>
              </a:rPr>
              <a:t>is defined as giving priorities to one’s own goals over the goals of the group.  </a:t>
            </a:r>
          </a:p>
          <a:p>
            <a:r>
              <a:rPr lang="en-US" sz="3200" dirty="0">
                <a:latin typeface="+mj-lt"/>
                <a:cs typeface="Garamond"/>
              </a:rPr>
              <a:t>Zoey may know that her parents say she needs a car that seats “four family members” but she may choose a sports car because of its appearance and her desire to be </a:t>
            </a:r>
            <a:r>
              <a:rPr lang="en-US" sz="3200" i="1" dirty="0">
                <a:latin typeface="+mj-lt"/>
                <a:cs typeface="Garamond"/>
              </a:rPr>
              <a:t>cool</a:t>
            </a:r>
            <a:r>
              <a:rPr lang="en-US" sz="3200" dirty="0">
                <a:latin typeface="+mj-lt"/>
                <a:cs typeface="Garamond"/>
              </a:rPr>
              <a:t>. </a:t>
            </a:r>
            <a:endParaRPr lang="en-US" sz="3200" dirty="0">
              <a:latin typeface="+mj-lt"/>
            </a:endParaRPr>
          </a:p>
        </p:txBody>
      </p:sp>
      <p:pic>
        <p:nvPicPr>
          <p:cNvPr id="4" name="Picture 3">
            <a:extLst>
              <a:ext uri="{FF2B5EF4-FFF2-40B4-BE49-F238E27FC236}">
                <a16:creationId xmlns:a16="http://schemas.microsoft.com/office/drawing/2014/main" id="{077E279F-81C0-4840-A2DD-43400A5D8F02}"/>
              </a:ext>
            </a:extLst>
          </p:cNvPr>
          <p:cNvPicPr>
            <a:picLocks noChangeAspect="1"/>
          </p:cNvPicPr>
          <p:nvPr/>
        </p:nvPicPr>
        <p:blipFill>
          <a:blip r:embed="rId2"/>
          <a:stretch>
            <a:fillRect/>
          </a:stretch>
        </p:blipFill>
        <p:spPr>
          <a:xfrm>
            <a:off x="5150538" y="4451939"/>
            <a:ext cx="3993462" cy="2406061"/>
          </a:xfrm>
          <a:prstGeom prst="rect">
            <a:avLst/>
          </a:prstGeom>
        </p:spPr>
      </p:pic>
    </p:spTree>
    <p:extLst>
      <p:ext uri="{BB962C8B-B14F-4D97-AF65-F5344CB8AC3E}">
        <p14:creationId xmlns:p14="http://schemas.microsoft.com/office/powerpoint/2010/main" val="33098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037A-2789-0345-ABA7-8E099B4DCF90}"/>
              </a:ext>
            </a:extLst>
          </p:cNvPr>
          <p:cNvSpPr>
            <a:spLocks noGrp="1"/>
          </p:cNvSpPr>
          <p:nvPr>
            <p:ph type="title"/>
          </p:nvPr>
        </p:nvSpPr>
        <p:spPr>
          <a:xfrm>
            <a:off x="514349" y="165100"/>
            <a:ext cx="11215688" cy="1325563"/>
          </a:xfrm>
        </p:spPr>
        <p:txBody>
          <a:bodyPr/>
          <a:lstStyle/>
          <a:p>
            <a:r>
              <a:rPr lang="en-US" dirty="0"/>
              <a:t>Explain how each of the following could </a:t>
            </a:r>
            <a:r>
              <a:rPr lang="en-US" dirty="0">
                <a:solidFill>
                  <a:srgbClr val="FF0000"/>
                </a:solidFill>
              </a:rPr>
              <a:t>influence Zoe’s decision</a:t>
            </a:r>
            <a:r>
              <a:rPr lang="en-US" dirty="0"/>
              <a:t>.</a:t>
            </a:r>
          </a:p>
        </p:txBody>
      </p:sp>
      <p:sp>
        <p:nvSpPr>
          <p:cNvPr id="3" name="Content Placeholder 2">
            <a:extLst>
              <a:ext uri="{FF2B5EF4-FFF2-40B4-BE49-F238E27FC236}">
                <a16:creationId xmlns:a16="http://schemas.microsoft.com/office/drawing/2014/main" id="{491349F9-932B-6342-9B4F-9AF8CA6F6CC4}"/>
              </a:ext>
            </a:extLst>
          </p:cNvPr>
          <p:cNvSpPr>
            <a:spLocks noGrp="1"/>
          </p:cNvSpPr>
          <p:nvPr>
            <p:ph idx="1"/>
          </p:nvPr>
        </p:nvSpPr>
        <p:spPr>
          <a:xfrm>
            <a:off x="514349" y="1555750"/>
            <a:ext cx="11215687" cy="3746500"/>
          </a:xfrm>
        </p:spPr>
        <p:txBody>
          <a:bodyPr>
            <a:noAutofit/>
          </a:bodyPr>
          <a:lstStyle/>
          <a:p>
            <a:r>
              <a:rPr lang="en-US" sz="3200" dirty="0">
                <a:solidFill>
                  <a:srgbClr val="FF0000"/>
                </a:solidFill>
                <a:latin typeface="+mj-lt"/>
                <a:cs typeface="Garamond"/>
              </a:rPr>
              <a:t>RATIONALIZATION </a:t>
            </a:r>
            <a:r>
              <a:rPr lang="en-US" sz="3200" dirty="0">
                <a:latin typeface="+mj-lt"/>
                <a:cs typeface="Garamond"/>
              </a:rPr>
              <a:t>is defined as a defense mechanism that offers a self-justifying explanation in place of the real more threatening unconscious reasons for her actions.  </a:t>
            </a:r>
          </a:p>
          <a:p>
            <a:r>
              <a:rPr lang="en-US" sz="3200" dirty="0">
                <a:latin typeface="+mj-lt"/>
                <a:cs typeface="Garamond"/>
              </a:rPr>
              <a:t>Zoey might convince herself to buy a convertible because it’s the “best” buy explaining to herself that she can get all her mom’s errands done quickly, even though it would be more practical to buy a truck for all </a:t>
            </a:r>
            <a:r>
              <a:rPr lang="en-US" sz="3200">
                <a:latin typeface="+mj-lt"/>
                <a:cs typeface="Garamond"/>
              </a:rPr>
              <a:t>the landscaping </a:t>
            </a:r>
            <a:r>
              <a:rPr lang="en-US" sz="3200" dirty="0">
                <a:latin typeface="+mj-lt"/>
                <a:cs typeface="Garamond"/>
              </a:rPr>
              <a:t>errands that she needs to do. </a:t>
            </a:r>
            <a:endParaRPr lang="en-US" sz="3200" dirty="0">
              <a:latin typeface="+mj-lt"/>
            </a:endParaRPr>
          </a:p>
        </p:txBody>
      </p:sp>
      <p:pic>
        <p:nvPicPr>
          <p:cNvPr id="4" name="Picture 3" descr="i-love-to-jusitfy.jpg">
            <a:extLst>
              <a:ext uri="{FF2B5EF4-FFF2-40B4-BE49-F238E27FC236}">
                <a16:creationId xmlns:a16="http://schemas.microsoft.com/office/drawing/2014/main" id="{305E27AB-16CB-7649-8091-D4E0EE0DD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63" y="4728714"/>
            <a:ext cx="2189434" cy="2129285"/>
          </a:xfrm>
          <a:prstGeom prst="rect">
            <a:avLst/>
          </a:prstGeom>
        </p:spPr>
      </p:pic>
    </p:spTree>
    <p:extLst>
      <p:ext uri="{BB962C8B-B14F-4D97-AF65-F5344CB8AC3E}">
        <p14:creationId xmlns:p14="http://schemas.microsoft.com/office/powerpoint/2010/main" val="21160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BC23-C20A-BF47-B572-3F3D04F82A8B}"/>
              </a:ext>
            </a:extLst>
          </p:cNvPr>
          <p:cNvSpPr>
            <a:spLocks noGrp="1"/>
          </p:cNvSpPr>
          <p:nvPr>
            <p:ph type="title"/>
          </p:nvPr>
        </p:nvSpPr>
        <p:spPr/>
        <p:txBody>
          <a:bodyPr/>
          <a:lstStyle/>
          <a:p>
            <a:r>
              <a:rPr lang="en-US" dirty="0"/>
              <a:t>Explain how each of the following could </a:t>
            </a:r>
            <a:r>
              <a:rPr lang="en-US" dirty="0">
                <a:solidFill>
                  <a:srgbClr val="FF0000"/>
                </a:solidFill>
              </a:rPr>
              <a:t>influence Zoe’s decision</a:t>
            </a:r>
            <a:r>
              <a:rPr lang="en-US" dirty="0"/>
              <a:t>.</a:t>
            </a:r>
          </a:p>
        </p:txBody>
      </p:sp>
      <p:sp>
        <p:nvSpPr>
          <p:cNvPr id="3" name="Content Placeholder 2">
            <a:extLst>
              <a:ext uri="{FF2B5EF4-FFF2-40B4-BE49-F238E27FC236}">
                <a16:creationId xmlns:a16="http://schemas.microsoft.com/office/drawing/2014/main" id="{BBDD7B8E-1C0D-EB40-8CBC-083B542AA3D1}"/>
              </a:ext>
            </a:extLst>
          </p:cNvPr>
          <p:cNvSpPr>
            <a:spLocks noGrp="1"/>
          </p:cNvSpPr>
          <p:nvPr>
            <p:ph idx="1"/>
          </p:nvPr>
        </p:nvSpPr>
        <p:spPr>
          <a:xfrm>
            <a:off x="838200" y="1825625"/>
            <a:ext cx="10391775" cy="2874963"/>
          </a:xfrm>
        </p:spPr>
        <p:txBody>
          <a:bodyPr>
            <a:normAutofit/>
          </a:bodyPr>
          <a:lstStyle/>
          <a:p>
            <a:r>
              <a:rPr lang="en-US" sz="3200" dirty="0">
                <a:solidFill>
                  <a:srgbClr val="FF0000"/>
                </a:solidFill>
                <a:latin typeface="+mj-lt"/>
                <a:cs typeface="Garamond"/>
              </a:rPr>
              <a:t>SELF-EFFICACY </a:t>
            </a:r>
            <a:r>
              <a:rPr lang="en-US" sz="3200" dirty="0">
                <a:latin typeface="+mj-lt"/>
                <a:cs typeface="Garamond"/>
              </a:rPr>
              <a:t>is defined as a belief that one is capable of performing in a certain manner to attain certain goals.  </a:t>
            </a:r>
          </a:p>
          <a:p>
            <a:r>
              <a:rPr lang="en-US" sz="3200" dirty="0">
                <a:latin typeface="+mj-lt"/>
                <a:cs typeface="Garamond"/>
              </a:rPr>
              <a:t>Zoey could negotiate the price of the car with the sales person because she knows she’s good at arguing with the intension that she can keep a specific car within her budget. </a:t>
            </a:r>
            <a:endParaRPr lang="en-US" sz="3200" dirty="0">
              <a:latin typeface="+mj-lt"/>
            </a:endParaRPr>
          </a:p>
        </p:txBody>
      </p:sp>
      <p:pic>
        <p:nvPicPr>
          <p:cNvPr id="4" name="Picture 3">
            <a:extLst>
              <a:ext uri="{FF2B5EF4-FFF2-40B4-BE49-F238E27FC236}">
                <a16:creationId xmlns:a16="http://schemas.microsoft.com/office/drawing/2014/main" id="{A9F73F9B-365C-8247-B6EE-FED63E3E1CC4}"/>
              </a:ext>
            </a:extLst>
          </p:cNvPr>
          <p:cNvPicPr>
            <a:picLocks noChangeAspect="1"/>
          </p:cNvPicPr>
          <p:nvPr/>
        </p:nvPicPr>
        <p:blipFill>
          <a:blip r:embed="rId2"/>
          <a:stretch>
            <a:fillRect/>
          </a:stretch>
        </p:blipFill>
        <p:spPr>
          <a:xfrm>
            <a:off x="7573866" y="4406068"/>
            <a:ext cx="1780742" cy="2086807"/>
          </a:xfrm>
          <a:prstGeom prst="rect">
            <a:avLst/>
          </a:prstGeom>
        </p:spPr>
      </p:pic>
    </p:spTree>
    <p:extLst>
      <p:ext uri="{BB962C8B-B14F-4D97-AF65-F5344CB8AC3E}">
        <p14:creationId xmlns:p14="http://schemas.microsoft.com/office/powerpoint/2010/main" val="6604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C1DF-BA7C-7549-9D93-CFCE400B7BAA}"/>
              </a:ext>
            </a:extLst>
          </p:cNvPr>
          <p:cNvSpPr>
            <a:spLocks noGrp="1"/>
          </p:cNvSpPr>
          <p:nvPr>
            <p:ph type="title"/>
          </p:nvPr>
        </p:nvSpPr>
        <p:spPr/>
        <p:txBody>
          <a:bodyPr/>
          <a:lstStyle/>
          <a:p>
            <a:r>
              <a:rPr lang="en-US" dirty="0"/>
              <a:t>Explain how each of the following could </a:t>
            </a:r>
            <a:r>
              <a:rPr lang="en-US" dirty="0">
                <a:solidFill>
                  <a:srgbClr val="FF0000"/>
                </a:solidFill>
              </a:rPr>
              <a:t>influence Zoe’s decision</a:t>
            </a:r>
            <a:r>
              <a:rPr lang="en-US" dirty="0"/>
              <a:t>.</a:t>
            </a:r>
          </a:p>
        </p:txBody>
      </p:sp>
      <p:sp>
        <p:nvSpPr>
          <p:cNvPr id="3" name="Content Placeholder 2">
            <a:extLst>
              <a:ext uri="{FF2B5EF4-FFF2-40B4-BE49-F238E27FC236}">
                <a16:creationId xmlns:a16="http://schemas.microsoft.com/office/drawing/2014/main" id="{E6290F6A-3FD7-9D42-B437-90C10FAC5062}"/>
              </a:ext>
            </a:extLst>
          </p:cNvPr>
          <p:cNvSpPr>
            <a:spLocks noGrp="1"/>
          </p:cNvSpPr>
          <p:nvPr>
            <p:ph idx="1"/>
          </p:nvPr>
        </p:nvSpPr>
        <p:spPr>
          <a:xfrm>
            <a:off x="838200" y="1825625"/>
            <a:ext cx="10320338" cy="2860675"/>
          </a:xfrm>
        </p:spPr>
        <p:txBody>
          <a:bodyPr>
            <a:normAutofit/>
          </a:bodyPr>
          <a:lstStyle/>
          <a:p>
            <a:r>
              <a:rPr lang="en-US" sz="3200" dirty="0">
                <a:solidFill>
                  <a:srgbClr val="FF0000"/>
                </a:solidFill>
                <a:latin typeface="+mj-lt"/>
                <a:cs typeface="Garamond"/>
              </a:rPr>
              <a:t>AUTONOMIC NERVOUS SYSTEM </a:t>
            </a:r>
            <a:r>
              <a:rPr lang="en-US" sz="3200" dirty="0">
                <a:latin typeface="+mj-lt"/>
                <a:cs typeface="Garamond"/>
              </a:rPr>
              <a:t>is defined as controlling glands and muscles of internal organs, and it has the </a:t>
            </a:r>
            <a:r>
              <a:rPr lang="en-US" sz="3200" i="1" dirty="0">
                <a:latin typeface="+mj-lt"/>
                <a:cs typeface="Garamond"/>
              </a:rPr>
              <a:t>parasympathetic nervous system </a:t>
            </a:r>
            <a:r>
              <a:rPr lang="en-US" sz="3200" dirty="0">
                <a:latin typeface="+mj-lt"/>
                <a:cs typeface="Garamond"/>
              </a:rPr>
              <a:t>that</a:t>
            </a:r>
            <a:r>
              <a:rPr lang="en-US" sz="3200" i="1" dirty="0">
                <a:latin typeface="+mj-lt"/>
                <a:cs typeface="Garamond"/>
              </a:rPr>
              <a:t> </a:t>
            </a:r>
            <a:r>
              <a:rPr lang="en-US" sz="3200" dirty="0">
                <a:latin typeface="+mj-lt"/>
                <a:cs typeface="Garamond"/>
              </a:rPr>
              <a:t>calms her down.  </a:t>
            </a:r>
          </a:p>
          <a:p>
            <a:r>
              <a:rPr lang="en-US" sz="3200" dirty="0">
                <a:latin typeface="+mj-lt"/>
                <a:cs typeface="Garamond"/>
              </a:rPr>
              <a:t>When negotiating the price, Zoey can imagine the positive and happy thoughts of finally having a car, and she remains calm and relaxed to make a rational decision. </a:t>
            </a:r>
            <a:endParaRPr lang="en-US" sz="3200" dirty="0">
              <a:latin typeface="+mj-lt"/>
            </a:endParaRPr>
          </a:p>
        </p:txBody>
      </p:sp>
      <p:pic>
        <p:nvPicPr>
          <p:cNvPr id="4" name="Picture 3">
            <a:extLst>
              <a:ext uri="{FF2B5EF4-FFF2-40B4-BE49-F238E27FC236}">
                <a16:creationId xmlns:a16="http://schemas.microsoft.com/office/drawing/2014/main" id="{90FC9872-1012-D249-9329-12178BE146F4}"/>
              </a:ext>
            </a:extLst>
          </p:cNvPr>
          <p:cNvPicPr>
            <a:picLocks noChangeAspect="1"/>
          </p:cNvPicPr>
          <p:nvPr/>
        </p:nvPicPr>
        <p:blipFill>
          <a:blip r:embed="rId2"/>
          <a:stretch>
            <a:fillRect/>
          </a:stretch>
        </p:blipFill>
        <p:spPr>
          <a:xfrm>
            <a:off x="8539237" y="4201854"/>
            <a:ext cx="2814563" cy="2110922"/>
          </a:xfrm>
          <a:prstGeom prst="rect">
            <a:avLst/>
          </a:prstGeom>
        </p:spPr>
      </p:pic>
    </p:spTree>
    <p:extLst>
      <p:ext uri="{BB962C8B-B14F-4D97-AF65-F5344CB8AC3E}">
        <p14:creationId xmlns:p14="http://schemas.microsoft.com/office/powerpoint/2010/main" val="4036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710</Words>
  <Application>Microsoft Macintosh PowerPoint</Application>
  <PresentationFormat>Widescreen</PresentationFormat>
  <Paragraphs>36</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AP PSYCHOLOGY EXAM</vt:lpstr>
      <vt:lpstr> Zoey wants to buy a new car but is having difficulty deciding what kind of car to buy.  She is feeling anxious and wants to make a decision soon.  Zoey visits several local car dealers and asks for the advice of some of her friends.  Explain how each of the following could influence her decision.  Be sure to discuss each concept in the context of Zoey’s decision. </vt:lpstr>
      <vt:lpstr>Explain how each of the following could influence Zoe’s decision.</vt:lpstr>
      <vt:lpstr>Explain how each of the following could influence Zoe’s decision.</vt:lpstr>
      <vt:lpstr>Explain how each of the following could influence Zoe’s decision.</vt:lpstr>
      <vt:lpstr>Explain how each of the following could influence Zoe’s decision.</vt:lpstr>
      <vt:lpstr>Explain how each of the following could influence Zoe’s decision.</vt:lpstr>
      <vt:lpstr>Explain how each of the following could influence Zoe’s decision.</vt:lpstr>
      <vt:lpstr>Explain how each of the following could influence Zoe’s decision.</vt:lpstr>
      <vt:lpstr>Explain how each of the following could influence Zoe’s decision.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Psychology Exam</dc:title>
  <dc:creator>Julia Bryant-Taneda</dc:creator>
  <cp:lastModifiedBy>Julia Bryant-Taneda</cp:lastModifiedBy>
  <cp:revision>3</cp:revision>
  <dcterms:created xsi:type="dcterms:W3CDTF">2020-05-11T20:10:03Z</dcterms:created>
  <dcterms:modified xsi:type="dcterms:W3CDTF">2020-05-15T17:43:11Z</dcterms:modified>
</cp:coreProperties>
</file>